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Telegraf" charset="1" panose="00000500000000000000"/>
      <p:regular r:id="rId34"/>
    </p:embeddedFont>
    <p:embeddedFont>
      <p:font typeface="Telegraf Bold" charset="1" panose="00000800000000000000"/>
      <p:regular r:id="rId35"/>
    </p:embeddedFont>
    <p:embeddedFont>
      <p:font typeface="Anton" charset="1" panose="00000500000000000000"/>
      <p:regular r:id="rId36"/>
    </p:embeddedFont>
    <p:embeddedFont>
      <p:font typeface="Now" charset="1" panose="00000500000000000000"/>
      <p:regular r:id="rId37"/>
    </p:embeddedFont>
    <p:embeddedFont>
      <p:font typeface="Now Bold" charset="1" panose="00000800000000000000"/>
      <p:regular r:id="rId38"/>
    </p:embeddedFont>
    <p:embeddedFont>
      <p:font typeface="Now Medium" charset="1" panose="00000600000000000000"/>
      <p:regular r:id="rId39"/>
    </p:embeddedFont>
    <p:embeddedFont>
      <p:font typeface="Kollektif Italics" charset="1" panose="020B0604020101010102"/>
      <p:regular r:id="rId40"/>
    </p:embeddedFont>
    <p:embeddedFont>
      <p:font typeface="Trocchi" charset="1" panose="000005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657112"/>
            <a:ext cx="8320366" cy="4763968"/>
            <a:chOff x="0" y="0"/>
            <a:chExt cx="11093821" cy="63519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3961119"/>
              <a:ext cx="8017562" cy="189506"/>
            </a:xfrm>
            <a:custGeom>
              <a:avLst/>
              <a:gdLst/>
              <a:ahLst/>
              <a:cxnLst/>
              <a:rect r="r" b="b" t="t" l="l"/>
              <a:pathLst>
                <a:path h="189506" w="8017562">
                  <a:moveTo>
                    <a:pt x="0" y="0"/>
                  </a:moveTo>
                  <a:lnTo>
                    <a:pt x="8017562" y="0"/>
                  </a:lnTo>
                  <a:lnTo>
                    <a:pt x="8017562" y="189506"/>
                  </a:lnTo>
                  <a:lnTo>
                    <a:pt x="0" y="18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4607825"/>
              <a:ext cx="10820400" cy="1744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Telegraf"/>
                </a:rPr>
                <a:t>Pengembangan Machine Learning dan Deep Learning “DIABETES PREDICTION” dan integrasi pada bot telegram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5250"/>
              <a:ext cx="11093821" cy="3845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99"/>
                </a:lnSpc>
              </a:pPr>
              <a:r>
                <a:rPr lang="en-US" sz="10599">
                  <a:solidFill>
                    <a:srgbClr val="FFFFFF"/>
                  </a:solidFill>
                  <a:latin typeface="Telegraf"/>
                </a:rPr>
                <a:t>ML &amp; DL BOT TELEGRAM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1094915" cy="1094915"/>
          </a:xfrm>
          <a:custGeom>
            <a:avLst/>
            <a:gdLst/>
            <a:ahLst/>
            <a:cxnLst/>
            <a:rect r="r" b="b" t="t" l="l"/>
            <a:pathLst>
              <a:path h="1094915" w="1094915">
                <a:moveTo>
                  <a:pt x="0" y="0"/>
                </a:moveTo>
                <a:lnTo>
                  <a:pt x="1094915" y="0"/>
                </a:lnTo>
                <a:lnTo>
                  <a:pt x="1094915" y="1094915"/>
                </a:lnTo>
                <a:lnTo>
                  <a:pt x="0" y="10949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66330" y="1163622"/>
            <a:ext cx="3792970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79D447"/>
                </a:solidFill>
                <a:latin typeface="Telegraf"/>
              </a:rPr>
              <a:t>27 - 05 - 2024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2688" y="1342175"/>
            <a:ext cx="3244797" cy="40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  <a:spcBef>
                <a:spcPct val="0"/>
              </a:spcBef>
            </a:pPr>
            <a:r>
              <a:rPr lang="en-US" sz="2201">
                <a:solidFill>
                  <a:srgbClr val="8B56B0"/>
                </a:solidFill>
                <a:latin typeface="Telegraf Bold"/>
              </a:rPr>
              <a:t>DAGO ACADEMY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3793" y="8520430"/>
            <a:ext cx="4340415" cy="1475741"/>
          </a:xfrm>
          <a:custGeom>
            <a:avLst/>
            <a:gdLst/>
            <a:ahLst/>
            <a:cxnLst/>
            <a:rect r="r" b="b" t="t" l="l"/>
            <a:pathLst>
              <a:path h="1475741" w="4340415">
                <a:moveTo>
                  <a:pt x="0" y="0"/>
                </a:moveTo>
                <a:lnTo>
                  <a:pt x="4340414" y="0"/>
                </a:lnTo>
                <a:lnTo>
                  <a:pt x="4340414" y="1475740"/>
                </a:lnTo>
                <a:lnTo>
                  <a:pt x="0" y="1475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32793" y="2791103"/>
            <a:ext cx="7056835" cy="132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2"/>
              </a:lnSpc>
              <a:spcBef>
                <a:spcPct val="0"/>
              </a:spcBef>
            </a:pPr>
            <a:r>
              <a:rPr lang="en-US" sz="9703">
                <a:solidFill>
                  <a:srgbClr val="FFFFFF"/>
                </a:solidFill>
                <a:latin typeface="Anton"/>
              </a:rPr>
              <a:t>ALGORITHM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71246" y="4337086"/>
            <a:ext cx="1174058" cy="140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5"/>
              </a:lnSpc>
              <a:spcBef>
                <a:spcPct val="0"/>
              </a:spcBef>
            </a:pPr>
            <a:r>
              <a:rPr lang="en-US" sz="10380">
                <a:solidFill>
                  <a:srgbClr val="FFFFFF"/>
                </a:solidFill>
                <a:latin typeface="Anton"/>
              </a:rPr>
              <a:t>&amp;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76806" y="6292814"/>
            <a:ext cx="4334389" cy="140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795"/>
              </a:lnSpc>
              <a:spcBef>
                <a:spcPct val="0"/>
              </a:spcBef>
            </a:pPr>
            <a:r>
              <a:rPr lang="en-US" sz="10380">
                <a:solidFill>
                  <a:srgbClr val="FFFFFF"/>
                </a:solidFill>
                <a:latin typeface="Anton"/>
              </a:rPr>
              <a:t>DATASET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2313" y="2963196"/>
            <a:ext cx="5741693" cy="3942960"/>
            <a:chOff x="0" y="0"/>
            <a:chExt cx="1512215" cy="10384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2215" cy="1038475"/>
            </a:xfrm>
            <a:custGeom>
              <a:avLst/>
              <a:gdLst/>
              <a:ahLst/>
              <a:cxnLst/>
              <a:rect r="r" b="b" t="t" l="l"/>
              <a:pathLst>
                <a:path h="1038475" w="1512215">
                  <a:moveTo>
                    <a:pt x="0" y="0"/>
                  </a:moveTo>
                  <a:lnTo>
                    <a:pt x="1512215" y="0"/>
                  </a:lnTo>
                  <a:lnTo>
                    <a:pt x="1512215" y="1038475"/>
                  </a:lnTo>
                  <a:lnTo>
                    <a:pt x="0" y="1038475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512215" cy="1038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3119" y="2969518"/>
            <a:ext cx="5980080" cy="4016975"/>
            <a:chOff x="0" y="0"/>
            <a:chExt cx="7973440" cy="535596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210" r="0" b="1210"/>
            <a:stretch>
              <a:fillRect/>
            </a:stretch>
          </p:blipFill>
          <p:spPr>
            <a:xfrm flipH="false" flipV="false">
              <a:off x="0" y="0"/>
              <a:ext cx="7973440" cy="5355966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834052" y="7299573"/>
            <a:ext cx="4340415" cy="1475741"/>
          </a:xfrm>
          <a:custGeom>
            <a:avLst/>
            <a:gdLst/>
            <a:ahLst/>
            <a:cxnLst/>
            <a:rect r="r" b="b" t="t" l="l"/>
            <a:pathLst>
              <a:path h="1475741" w="4340415">
                <a:moveTo>
                  <a:pt x="0" y="0"/>
                </a:moveTo>
                <a:lnTo>
                  <a:pt x="4340415" y="0"/>
                </a:lnTo>
                <a:lnTo>
                  <a:pt x="4340415" y="1475741"/>
                </a:lnTo>
                <a:lnTo>
                  <a:pt x="0" y="1475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9568946" y="3132829"/>
            <a:ext cx="8661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811058" y="2052204"/>
            <a:ext cx="723094" cy="1185400"/>
          </a:xfrm>
          <a:custGeom>
            <a:avLst/>
            <a:gdLst/>
            <a:ahLst/>
            <a:cxnLst/>
            <a:rect r="r" b="b" t="t" l="l"/>
            <a:pathLst>
              <a:path h="1185400" w="723094">
                <a:moveTo>
                  <a:pt x="0" y="0"/>
                </a:moveTo>
                <a:lnTo>
                  <a:pt x="723094" y="0"/>
                </a:lnTo>
                <a:lnTo>
                  <a:pt x="723094" y="1185400"/>
                </a:lnTo>
                <a:lnTo>
                  <a:pt x="0" y="118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15769" y="1499616"/>
            <a:ext cx="7056835" cy="132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2"/>
              </a:lnSpc>
              <a:spcBef>
                <a:spcPct val="0"/>
              </a:spcBef>
            </a:pPr>
            <a:r>
              <a:rPr lang="en-US" sz="9703">
                <a:solidFill>
                  <a:srgbClr val="FFFFFF"/>
                </a:solidFill>
                <a:latin typeface="Anton"/>
              </a:rPr>
              <a:t>ALGORITHM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70399" y="3661594"/>
            <a:ext cx="5495165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SECURE VECTOR MACHINE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70399" y="5802446"/>
            <a:ext cx="8563753" cy="82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Tujuan utama SVM adalah untuk menemukan hyperplane terbaik yang memisahkan dua kelas dalam ruang fitur.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70399" y="4331324"/>
            <a:ext cx="8563753" cy="125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SVM (Support Vector Machine) adalah algoritma pembelajaran mesin yang digunakan untuk klasifikasi dan regresi.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70399" y="6850668"/>
            <a:ext cx="8563753" cy="125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Hyperplane ini dipilih sedemikian rupa sehingga jarak antara hyperplane dan titik-titik terdekat dari kedua kelas, yang disebut vektor pendukung, maksimum.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04458"/>
            <a:ext cx="5980080" cy="4016975"/>
            <a:chOff x="0" y="0"/>
            <a:chExt cx="7973440" cy="535596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329" b="0"/>
            <a:stretch>
              <a:fillRect/>
            </a:stretch>
          </p:blipFill>
          <p:spPr>
            <a:xfrm flipH="false" flipV="false">
              <a:off x="0" y="0"/>
              <a:ext cx="7973440" cy="5355966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639175" y="7241193"/>
            <a:ext cx="4340415" cy="1475741"/>
          </a:xfrm>
          <a:custGeom>
            <a:avLst/>
            <a:gdLst/>
            <a:ahLst/>
            <a:cxnLst/>
            <a:rect r="r" b="b" t="t" l="l"/>
            <a:pathLst>
              <a:path h="1475741" w="4340415">
                <a:moveTo>
                  <a:pt x="0" y="0"/>
                </a:moveTo>
                <a:lnTo>
                  <a:pt x="4340415" y="0"/>
                </a:lnTo>
                <a:lnTo>
                  <a:pt x="4340415" y="1475741"/>
                </a:lnTo>
                <a:lnTo>
                  <a:pt x="0" y="1475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9568946" y="3132829"/>
            <a:ext cx="8661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811058" y="2052204"/>
            <a:ext cx="723094" cy="1185400"/>
          </a:xfrm>
          <a:custGeom>
            <a:avLst/>
            <a:gdLst/>
            <a:ahLst/>
            <a:cxnLst/>
            <a:rect r="r" b="b" t="t" l="l"/>
            <a:pathLst>
              <a:path h="1185400" w="723094">
                <a:moveTo>
                  <a:pt x="0" y="0"/>
                </a:moveTo>
                <a:lnTo>
                  <a:pt x="723094" y="0"/>
                </a:lnTo>
                <a:lnTo>
                  <a:pt x="723094" y="1185400"/>
                </a:lnTo>
                <a:lnTo>
                  <a:pt x="0" y="118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15769" y="1499616"/>
            <a:ext cx="7056835" cy="132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2"/>
              </a:lnSpc>
              <a:spcBef>
                <a:spcPct val="0"/>
              </a:spcBef>
            </a:pPr>
            <a:r>
              <a:rPr lang="en-US" sz="9703">
                <a:solidFill>
                  <a:srgbClr val="FFFFFF"/>
                </a:solidFill>
                <a:latin typeface="Anton"/>
              </a:rPr>
              <a:t>ALGORITHM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28700"/>
            <a:ext cx="5951119" cy="31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ow"/>
              </a:rPr>
              <a:t>Creative 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70399" y="3661594"/>
            <a:ext cx="5495165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SECURE VECTOR CLASSIFIER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70399" y="4261434"/>
            <a:ext cx="8563753" cy="125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SVC merupakan singkatan dari Support Vector Classifier, sebuah algoritma pembelajaran yang digunakan untuk tugas klasifikasi dalam machine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70399" y="5945321"/>
            <a:ext cx="8563753" cy="82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Algoritma ini bekerja dengan mencari hyperplane yang terbaik memisahkan kelas-kelas dalam ruang fitur.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70399" y="7203093"/>
            <a:ext cx="8563753" cy="168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Tujuannya adalah untuk menemukan hyperplane optimal yang memaksimalkan margin antara hyperplane dan titik data terdekat dari setiap kelas, disebut vektor pendukung.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52838" y="3351318"/>
            <a:ext cx="7389801" cy="340226"/>
            <a:chOff x="0" y="0"/>
            <a:chExt cx="1946285" cy="89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6285" cy="89607"/>
            </a:xfrm>
            <a:custGeom>
              <a:avLst/>
              <a:gdLst/>
              <a:ahLst/>
              <a:cxnLst/>
              <a:rect r="r" b="b" t="t" l="l"/>
              <a:pathLst>
                <a:path h="89607" w="1946285">
                  <a:moveTo>
                    <a:pt x="0" y="0"/>
                  </a:moveTo>
                  <a:lnTo>
                    <a:pt x="1946285" y="0"/>
                  </a:lnTo>
                  <a:lnTo>
                    <a:pt x="1946285" y="89607"/>
                  </a:lnTo>
                  <a:lnTo>
                    <a:pt x="0" y="89607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946285" cy="89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33542" y="2802090"/>
            <a:ext cx="7389801" cy="340226"/>
            <a:chOff x="0" y="0"/>
            <a:chExt cx="1946285" cy="896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6285" cy="89607"/>
            </a:xfrm>
            <a:custGeom>
              <a:avLst/>
              <a:gdLst/>
              <a:ahLst/>
              <a:cxnLst/>
              <a:rect r="r" b="b" t="t" l="l"/>
              <a:pathLst>
                <a:path h="89607" w="1946285">
                  <a:moveTo>
                    <a:pt x="0" y="0"/>
                  </a:moveTo>
                  <a:lnTo>
                    <a:pt x="1946285" y="0"/>
                  </a:lnTo>
                  <a:lnTo>
                    <a:pt x="1946285" y="89607"/>
                  </a:lnTo>
                  <a:lnTo>
                    <a:pt x="0" y="89607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946285" cy="89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67005" y="3838899"/>
            <a:ext cx="5341793" cy="3325759"/>
            <a:chOff x="0" y="0"/>
            <a:chExt cx="1406892" cy="87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6892" cy="875920"/>
            </a:xfrm>
            <a:custGeom>
              <a:avLst/>
              <a:gdLst/>
              <a:ahLst/>
              <a:cxnLst/>
              <a:rect r="r" b="b" t="t" l="l"/>
              <a:pathLst>
                <a:path h="875920" w="1406892">
                  <a:moveTo>
                    <a:pt x="0" y="0"/>
                  </a:moveTo>
                  <a:lnTo>
                    <a:pt x="1406892" y="0"/>
                  </a:lnTo>
                  <a:lnTo>
                    <a:pt x="1406892" y="875920"/>
                  </a:lnTo>
                  <a:lnTo>
                    <a:pt x="0" y="875920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406892" cy="87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47083" y="2677682"/>
            <a:ext cx="7389801" cy="358816"/>
            <a:chOff x="0" y="0"/>
            <a:chExt cx="9853068" cy="47842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2860" r="0" b="2860"/>
            <a:stretch>
              <a:fillRect/>
            </a:stretch>
          </p:blipFill>
          <p:spPr>
            <a:xfrm flipH="false" flipV="false">
              <a:off x="0" y="0"/>
              <a:ext cx="9853068" cy="478421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9980458" y="3228041"/>
            <a:ext cx="7389801" cy="358816"/>
            <a:chOff x="0" y="0"/>
            <a:chExt cx="9853068" cy="478421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0" t="4260" r="0" b="4260"/>
            <a:stretch>
              <a:fillRect/>
            </a:stretch>
          </p:blipFill>
          <p:spPr>
            <a:xfrm flipH="false" flipV="false">
              <a:off x="0" y="0"/>
              <a:ext cx="9853068" cy="478421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1043829" y="3764301"/>
            <a:ext cx="5426426" cy="3238433"/>
            <a:chOff x="0" y="0"/>
            <a:chExt cx="7235234" cy="431791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7444" r="0" b="7444"/>
            <a:stretch>
              <a:fillRect/>
            </a:stretch>
          </p:blipFill>
          <p:spPr>
            <a:xfrm flipH="false" flipV="false">
              <a:off x="0" y="0"/>
              <a:ext cx="7235234" cy="4317910"/>
            </a:xfrm>
            <a:prstGeom prst="rect">
              <a:avLst/>
            </a:prstGeom>
          </p:spPr>
        </p:pic>
      </p:grpSp>
      <p:sp>
        <p:nvSpPr>
          <p:cNvPr name="Freeform 17" id="17"/>
          <p:cNvSpPr/>
          <p:nvPr/>
        </p:nvSpPr>
        <p:spPr>
          <a:xfrm flipH="false" flipV="false" rot="0">
            <a:off x="11367005" y="7387176"/>
            <a:ext cx="4616708" cy="1569681"/>
          </a:xfrm>
          <a:custGeom>
            <a:avLst/>
            <a:gdLst/>
            <a:ahLst/>
            <a:cxnLst/>
            <a:rect r="r" b="b" t="t" l="l"/>
            <a:pathLst>
              <a:path h="1569681" w="4616708">
                <a:moveTo>
                  <a:pt x="0" y="0"/>
                </a:moveTo>
                <a:lnTo>
                  <a:pt x="4616707" y="0"/>
                </a:lnTo>
                <a:lnTo>
                  <a:pt x="4616707" y="1569681"/>
                </a:lnTo>
                <a:lnTo>
                  <a:pt x="0" y="1569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3631484" y="2876018"/>
            <a:ext cx="8661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83330" y="1492283"/>
            <a:ext cx="723094" cy="1185400"/>
          </a:xfrm>
          <a:custGeom>
            <a:avLst/>
            <a:gdLst/>
            <a:ahLst/>
            <a:cxnLst/>
            <a:rect r="r" b="b" t="t" l="l"/>
            <a:pathLst>
              <a:path h="1185400" w="723094">
                <a:moveTo>
                  <a:pt x="0" y="0"/>
                </a:moveTo>
                <a:lnTo>
                  <a:pt x="723094" y="0"/>
                </a:lnTo>
                <a:lnTo>
                  <a:pt x="723094" y="1185399"/>
                </a:lnTo>
                <a:lnTo>
                  <a:pt x="0" y="1185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94509" y="1499616"/>
            <a:ext cx="3955766" cy="132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2"/>
              </a:lnSpc>
              <a:spcBef>
                <a:spcPct val="0"/>
              </a:spcBef>
            </a:pPr>
            <a:r>
              <a:rPr lang="en-US" sz="9703">
                <a:solidFill>
                  <a:srgbClr val="FFFFFF"/>
                </a:solidFill>
                <a:latin typeface="Anton"/>
              </a:rPr>
              <a:t>DATASET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3330" y="3404783"/>
            <a:ext cx="5495165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FITUR - FITUR DATASET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3330" y="4074513"/>
            <a:ext cx="8563753" cy="82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Kehamilan: Jumlah kehamilan yang pernah dialami oleh individu.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266206"/>
            <a:ext cx="8563753" cy="82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Tekanan Darah: Tekanan darah diastolik (mm Hg) pada saat pemeriksaan medis.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3330" y="5170359"/>
            <a:ext cx="8563753" cy="82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Glukosa: Konsentrasi glukosa dalam plasma 2 jam setelah uji toleransi glukosa oral.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7362052"/>
            <a:ext cx="8563753" cy="125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Ketebalan Kulit: Ketebalan lipatan kulit trisep (mm), yang diukur pada daerah trisep lengan kanan menggunakan kaliper kulit.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52838" y="3351318"/>
            <a:ext cx="7389801" cy="340226"/>
            <a:chOff x="0" y="0"/>
            <a:chExt cx="1946285" cy="89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6285" cy="89607"/>
            </a:xfrm>
            <a:custGeom>
              <a:avLst/>
              <a:gdLst/>
              <a:ahLst/>
              <a:cxnLst/>
              <a:rect r="r" b="b" t="t" l="l"/>
              <a:pathLst>
                <a:path h="89607" w="1946285">
                  <a:moveTo>
                    <a:pt x="0" y="0"/>
                  </a:moveTo>
                  <a:lnTo>
                    <a:pt x="1946285" y="0"/>
                  </a:lnTo>
                  <a:lnTo>
                    <a:pt x="1946285" y="89607"/>
                  </a:lnTo>
                  <a:lnTo>
                    <a:pt x="0" y="89607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946285" cy="89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33542" y="2802090"/>
            <a:ext cx="7389801" cy="340226"/>
            <a:chOff x="0" y="0"/>
            <a:chExt cx="1946285" cy="896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6285" cy="89607"/>
            </a:xfrm>
            <a:custGeom>
              <a:avLst/>
              <a:gdLst/>
              <a:ahLst/>
              <a:cxnLst/>
              <a:rect r="r" b="b" t="t" l="l"/>
              <a:pathLst>
                <a:path h="89607" w="1946285">
                  <a:moveTo>
                    <a:pt x="0" y="0"/>
                  </a:moveTo>
                  <a:lnTo>
                    <a:pt x="1946285" y="0"/>
                  </a:lnTo>
                  <a:lnTo>
                    <a:pt x="1946285" y="89607"/>
                  </a:lnTo>
                  <a:lnTo>
                    <a:pt x="0" y="89607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946285" cy="89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67005" y="3838899"/>
            <a:ext cx="5341793" cy="3325759"/>
            <a:chOff x="0" y="0"/>
            <a:chExt cx="1406892" cy="87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6892" cy="875920"/>
            </a:xfrm>
            <a:custGeom>
              <a:avLst/>
              <a:gdLst/>
              <a:ahLst/>
              <a:cxnLst/>
              <a:rect r="r" b="b" t="t" l="l"/>
              <a:pathLst>
                <a:path h="875920" w="1406892">
                  <a:moveTo>
                    <a:pt x="0" y="0"/>
                  </a:moveTo>
                  <a:lnTo>
                    <a:pt x="1406892" y="0"/>
                  </a:lnTo>
                  <a:lnTo>
                    <a:pt x="1406892" y="875920"/>
                  </a:lnTo>
                  <a:lnTo>
                    <a:pt x="0" y="875920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406892" cy="87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47083" y="2677682"/>
            <a:ext cx="7389801" cy="358816"/>
            <a:chOff x="0" y="0"/>
            <a:chExt cx="9853068" cy="47842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2860" r="0" b="2860"/>
            <a:stretch>
              <a:fillRect/>
            </a:stretch>
          </p:blipFill>
          <p:spPr>
            <a:xfrm flipH="false" flipV="false">
              <a:off x="0" y="0"/>
              <a:ext cx="9853068" cy="478421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9980458" y="3228041"/>
            <a:ext cx="7389801" cy="358816"/>
            <a:chOff x="0" y="0"/>
            <a:chExt cx="9853068" cy="478421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0" t="4260" r="0" b="4260"/>
            <a:stretch>
              <a:fillRect/>
            </a:stretch>
          </p:blipFill>
          <p:spPr>
            <a:xfrm flipH="false" flipV="false">
              <a:off x="0" y="0"/>
              <a:ext cx="9853068" cy="478421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1043829" y="3764301"/>
            <a:ext cx="5426426" cy="3238433"/>
            <a:chOff x="0" y="0"/>
            <a:chExt cx="7235234" cy="431791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7444" r="0" b="7444"/>
            <a:stretch>
              <a:fillRect/>
            </a:stretch>
          </p:blipFill>
          <p:spPr>
            <a:xfrm flipH="false" flipV="false">
              <a:off x="0" y="0"/>
              <a:ext cx="7235234" cy="4317910"/>
            </a:xfrm>
            <a:prstGeom prst="rect">
              <a:avLst/>
            </a:prstGeom>
          </p:spPr>
        </p:pic>
      </p:grpSp>
      <p:sp>
        <p:nvSpPr>
          <p:cNvPr name="Freeform 17" id="17"/>
          <p:cNvSpPr/>
          <p:nvPr/>
        </p:nvSpPr>
        <p:spPr>
          <a:xfrm flipH="false" flipV="false" rot="0">
            <a:off x="11367005" y="7387176"/>
            <a:ext cx="4616708" cy="1569681"/>
          </a:xfrm>
          <a:custGeom>
            <a:avLst/>
            <a:gdLst/>
            <a:ahLst/>
            <a:cxnLst/>
            <a:rect r="r" b="b" t="t" l="l"/>
            <a:pathLst>
              <a:path h="1569681" w="4616708">
                <a:moveTo>
                  <a:pt x="0" y="0"/>
                </a:moveTo>
                <a:lnTo>
                  <a:pt x="4616707" y="0"/>
                </a:lnTo>
                <a:lnTo>
                  <a:pt x="4616707" y="1569681"/>
                </a:lnTo>
                <a:lnTo>
                  <a:pt x="0" y="1569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3631484" y="2876018"/>
            <a:ext cx="8661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83330" y="1492283"/>
            <a:ext cx="723094" cy="1185400"/>
          </a:xfrm>
          <a:custGeom>
            <a:avLst/>
            <a:gdLst/>
            <a:ahLst/>
            <a:cxnLst/>
            <a:rect r="r" b="b" t="t" l="l"/>
            <a:pathLst>
              <a:path h="1185400" w="723094">
                <a:moveTo>
                  <a:pt x="0" y="0"/>
                </a:moveTo>
                <a:lnTo>
                  <a:pt x="723094" y="0"/>
                </a:lnTo>
                <a:lnTo>
                  <a:pt x="723094" y="1185399"/>
                </a:lnTo>
                <a:lnTo>
                  <a:pt x="0" y="1185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94509" y="1499616"/>
            <a:ext cx="3955766" cy="132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2"/>
              </a:lnSpc>
              <a:spcBef>
                <a:spcPct val="0"/>
              </a:spcBef>
            </a:pPr>
            <a:r>
              <a:rPr lang="en-US" sz="9703">
                <a:solidFill>
                  <a:srgbClr val="FFFFFF"/>
                </a:solidFill>
                <a:latin typeface="Anton"/>
              </a:rPr>
              <a:t>DATASET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3330" y="3404783"/>
            <a:ext cx="5495165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FITUR - FITUR DATASET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3330" y="4074513"/>
            <a:ext cx="8563753" cy="82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Insulin: Tingkat insulin dalam serum, diukur dalam mu U/ml.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647206"/>
            <a:ext cx="8563753" cy="168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Diabetes Pedigree Function: Skor fungsi pedigree diabetes yang menggambarkan seberapa tinggi kemungkinan adanya riwayat diabetes dalam keluarga penderita.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3330" y="5170359"/>
            <a:ext cx="8563753" cy="125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BMI (Body Mass Index): Indeks massa tubuh, dihitung sebagai berat badan (kg) dibagi dengan tinggi badan (m) kuadrat.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52838" y="3351318"/>
            <a:ext cx="7389801" cy="340226"/>
            <a:chOff x="0" y="0"/>
            <a:chExt cx="1946285" cy="89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6285" cy="89607"/>
            </a:xfrm>
            <a:custGeom>
              <a:avLst/>
              <a:gdLst/>
              <a:ahLst/>
              <a:cxnLst/>
              <a:rect r="r" b="b" t="t" l="l"/>
              <a:pathLst>
                <a:path h="89607" w="1946285">
                  <a:moveTo>
                    <a:pt x="0" y="0"/>
                  </a:moveTo>
                  <a:lnTo>
                    <a:pt x="1946285" y="0"/>
                  </a:lnTo>
                  <a:lnTo>
                    <a:pt x="1946285" y="89607"/>
                  </a:lnTo>
                  <a:lnTo>
                    <a:pt x="0" y="89607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946285" cy="89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33542" y="2802090"/>
            <a:ext cx="7389801" cy="340226"/>
            <a:chOff x="0" y="0"/>
            <a:chExt cx="1946285" cy="896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6285" cy="89607"/>
            </a:xfrm>
            <a:custGeom>
              <a:avLst/>
              <a:gdLst/>
              <a:ahLst/>
              <a:cxnLst/>
              <a:rect r="r" b="b" t="t" l="l"/>
              <a:pathLst>
                <a:path h="89607" w="1946285">
                  <a:moveTo>
                    <a:pt x="0" y="0"/>
                  </a:moveTo>
                  <a:lnTo>
                    <a:pt x="1946285" y="0"/>
                  </a:lnTo>
                  <a:lnTo>
                    <a:pt x="1946285" y="89607"/>
                  </a:lnTo>
                  <a:lnTo>
                    <a:pt x="0" y="89607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946285" cy="89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67005" y="3838899"/>
            <a:ext cx="5341793" cy="3325759"/>
            <a:chOff x="0" y="0"/>
            <a:chExt cx="1406892" cy="87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6892" cy="875920"/>
            </a:xfrm>
            <a:custGeom>
              <a:avLst/>
              <a:gdLst/>
              <a:ahLst/>
              <a:cxnLst/>
              <a:rect r="r" b="b" t="t" l="l"/>
              <a:pathLst>
                <a:path h="875920" w="1406892">
                  <a:moveTo>
                    <a:pt x="0" y="0"/>
                  </a:moveTo>
                  <a:lnTo>
                    <a:pt x="1406892" y="0"/>
                  </a:lnTo>
                  <a:lnTo>
                    <a:pt x="1406892" y="875920"/>
                  </a:lnTo>
                  <a:lnTo>
                    <a:pt x="0" y="875920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406892" cy="87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47083" y="2677682"/>
            <a:ext cx="7389801" cy="358816"/>
            <a:chOff x="0" y="0"/>
            <a:chExt cx="9853068" cy="47842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2860" r="0" b="2860"/>
            <a:stretch>
              <a:fillRect/>
            </a:stretch>
          </p:blipFill>
          <p:spPr>
            <a:xfrm flipH="false" flipV="false">
              <a:off x="0" y="0"/>
              <a:ext cx="9853068" cy="478421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9980458" y="3228041"/>
            <a:ext cx="7389801" cy="358816"/>
            <a:chOff x="0" y="0"/>
            <a:chExt cx="9853068" cy="478421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0" t="4260" r="0" b="4260"/>
            <a:stretch>
              <a:fillRect/>
            </a:stretch>
          </p:blipFill>
          <p:spPr>
            <a:xfrm flipH="false" flipV="false">
              <a:off x="0" y="0"/>
              <a:ext cx="9853068" cy="478421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1043829" y="3764301"/>
            <a:ext cx="5426426" cy="3238433"/>
            <a:chOff x="0" y="0"/>
            <a:chExt cx="7235234" cy="431791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7444" r="0" b="7444"/>
            <a:stretch>
              <a:fillRect/>
            </a:stretch>
          </p:blipFill>
          <p:spPr>
            <a:xfrm flipH="false" flipV="false">
              <a:off x="0" y="0"/>
              <a:ext cx="7235234" cy="4317910"/>
            </a:xfrm>
            <a:prstGeom prst="rect">
              <a:avLst/>
            </a:prstGeom>
          </p:spPr>
        </p:pic>
      </p:grpSp>
      <p:sp>
        <p:nvSpPr>
          <p:cNvPr name="Freeform 17" id="17"/>
          <p:cNvSpPr/>
          <p:nvPr/>
        </p:nvSpPr>
        <p:spPr>
          <a:xfrm flipH="false" flipV="false" rot="0">
            <a:off x="11367005" y="7387176"/>
            <a:ext cx="4616708" cy="1569681"/>
          </a:xfrm>
          <a:custGeom>
            <a:avLst/>
            <a:gdLst/>
            <a:ahLst/>
            <a:cxnLst/>
            <a:rect r="r" b="b" t="t" l="l"/>
            <a:pathLst>
              <a:path h="1569681" w="4616708">
                <a:moveTo>
                  <a:pt x="0" y="0"/>
                </a:moveTo>
                <a:lnTo>
                  <a:pt x="4616707" y="0"/>
                </a:lnTo>
                <a:lnTo>
                  <a:pt x="4616707" y="1569681"/>
                </a:lnTo>
                <a:lnTo>
                  <a:pt x="0" y="1569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3631484" y="2876018"/>
            <a:ext cx="8661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83330" y="1492283"/>
            <a:ext cx="723094" cy="1185400"/>
          </a:xfrm>
          <a:custGeom>
            <a:avLst/>
            <a:gdLst/>
            <a:ahLst/>
            <a:cxnLst/>
            <a:rect r="r" b="b" t="t" l="l"/>
            <a:pathLst>
              <a:path h="1185400" w="723094">
                <a:moveTo>
                  <a:pt x="0" y="0"/>
                </a:moveTo>
                <a:lnTo>
                  <a:pt x="723094" y="0"/>
                </a:lnTo>
                <a:lnTo>
                  <a:pt x="723094" y="1185399"/>
                </a:lnTo>
                <a:lnTo>
                  <a:pt x="0" y="1185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94509" y="1499616"/>
            <a:ext cx="3955766" cy="132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2"/>
              </a:lnSpc>
              <a:spcBef>
                <a:spcPct val="0"/>
              </a:spcBef>
            </a:pPr>
            <a:r>
              <a:rPr lang="en-US" sz="9703">
                <a:solidFill>
                  <a:srgbClr val="FFFFFF"/>
                </a:solidFill>
                <a:latin typeface="Anton"/>
              </a:rPr>
              <a:t>DATASET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3330" y="3404783"/>
            <a:ext cx="5495165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FITUR - FITUR DATASET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3330" y="4074513"/>
            <a:ext cx="8563753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Umur (Age): Umur pasien.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3330" y="4789359"/>
            <a:ext cx="8563753" cy="168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Hasil (Outcome): Variabel target yang menunjukkan apakah pasien menderita diabetes atau tidak. 1 menunjukkan diabetes, sedangkan 0 menunjukkan tidak diabetes.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76187" y="2925162"/>
            <a:ext cx="9643238" cy="3467344"/>
            <a:chOff x="0" y="0"/>
            <a:chExt cx="3051146" cy="10970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51146" cy="1097077"/>
            </a:xfrm>
            <a:custGeom>
              <a:avLst/>
              <a:gdLst/>
              <a:ahLst/>
              <a:cxnLst/>
              <a:rect r="r" b="b" t="t" l="l"/>
              <a:pathLst>
                <a:path h="1097077" w="3051146">
                  <a:moveTo>
                    <a:pt x="0" y="0"/>
                  </a:moveTo>
                  <a:lnTo>
                    <a:pt x="3051146" y="0"/>
                  </a:lnTo>
                  <a:lnTo>
                    <a:pt x="3051146" y="1097077"/>
                  </a:lnTo>
                  <a:lnTo>
                    <a:pt x="0" y="1097077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051146" cy="1097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78194" y="2656243"/>
            <a:ext cx="9733619" cy="3540447"/>
          </a:xfrm>
          <a:custGeom>
            <a:avLst/>
            <a:gdLst/>
            <a:ahLst/>
            <a:cxnLst/>
            <a:rect r="r" b="b" t="t" l="l"/>
            <a:pathLst>
              <a:path h="3540447" w="9733619">
                <a:moveTo>
                  <a:pt x="0" y="0"/>
                </a:moveTo>
                <a:lnTo>
                  <a:pt x="9733619" y="0"/>
                </a:lnTo>
                <a:lnTo>
                  <a:pt x="9733619" y="3540448"/>
                </a:lnTo>
                <a:lnTo>
                  <a:pt x="0" y="3540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8652" y="1189672"/>
            <a:ext cx="15670696" cy="213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>
                <a:solidFill>
                  <a:srgbClr val="FFFFFF"/>
                </a:solidFill>
                <a:latin typeface="Anton"/>
              </a:rPr>
              <a:t>DATA PREPROCESSING AND SPLITTING</a:t>
            </a:r>
          </a:p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909387"/>
            <a:ext cx="5495165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DATA 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453060"/>
            <a:ext cx="13083113" cy="125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Pemuatan dan Persiapan Data: Memuat kumpulan data, memisahkan fitur (x) dan label (y), normalisasi fitur menggunakan StandardScaler, dan membagi data menjadi kumpulan pelatihan dan pengujian menggunakan train_test_split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053189" y="4066135"/>
            <a:ext cx="723094" cy="1185400"/>
          </a:xfrm>
          <a:custGeom>
            <a:avLst/>
            <a:gdLst/>
            <a:ahLst/>
            <a:cxnLst/>
            <a:rect r="r" b="b" t="t" l="l"/>
            <a:pathLst>
              <a:path h="1185400" w="723094">
                <a:moveTo>
                  <a:pt x="0" y="0"/>
                </a:moveTo>
                <a:lnTo>
                  <a:pt x="723094" y="0"/>
                </a:lnTo>
                <a:lnTo>
                  <a:pt x="723094" y="1185399"/>
                </a:lnTo>
                <a:lnTo>
                  <a:pt x="0" y="1185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11863" y="4066135"/>
            <a:ext cx="723094" cy="1185400"/>
          </a:xfrm>
          <a:custGeom>
            <a:avLst/>
            <a:gdLst/>
            <a:ahLst/>
            <a:cxnLst/>
            <a:rect r="r" b="b" t="t" l="l"/>
            <a:pathLst>
              <a:path h="1185400" w="723094">
                <a:moveTo>
                  <a:pt x="0" y="0"/>
                </a:moveTo>
                <a:lnTo>
                  <a:pt x="723093" y="0"/>
                </a:lnTo>
                <a:lnTo>
                  <a:pt x="723093" y="1185399"/>
                </a:lnTo>
                <a:lnTo>
                  <a:pt x="0" y="1185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4395" y="3760747"/>
            <a:ext cx="7623520" cy="1593285"/>
            <a:chOff x="0" y="0"/>
            <a:chExt cx="2412102" cy="504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2102" cy="504120"/>
            </a:xfrm>
            <a:custGeom>
              <a:avLst/>
              <a:gdLst/>
              <a:ahLst/>
              <a:cxnLst/>
              <a:rect r="r" b="b" t="t" l="l"/>
              <a:pathLst>
                <a:path h="504120" w="2412102">
                  <a:moveTo>
                    <a:pt x="0" y="0"/>
                  </a:moveTo>
                  <a:lnTo>
                    <a:pt x="2412102" y="0"/>
                  </a:lnTo>
                  <a:lnTo>
                    <a:pt x="2412102" y="504120"/>
                  </a:lnTo>
                  <a:lnTo>
                    <a:pt x="0" y="504120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412102" cy="50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6856" y="3637654"/>
            <a:ext cx="7667515" cy="1560166"/>
            <a:chOff x="0" y="0"/>
            <a:chExt cx="10223353" cy="208022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528" t="0" r="528" b="0"/>
            <a:stretch>
              <a:fillRect/>
            </a:stretch>
          </p:blipFill>
          <p:spPr>
            <a:xfrm flipH="false" flipV="false">
              <a:off x="0" y="0"/>
              <a:ext cx="10223353" cy="2080221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8542337" y="1358293"/>
            <a:ext cx="7056835" cy="177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2"/>
              </a:lnSpc>
              <a:spcBef>
                <a:spcPct val="0"/>
              </a:spcBef>
            </a:pPr>
            <a:r>
              <a:rPr lang="en-US" sz="6704">
                <a:solidFill>
                  <a:srgbClr val="FFFFFF"/>
                </a:solidFill>
                <a:latin typeface="Anton"/>
              </a:rPr>
              <a:t>MODEL IMPLEMENTATION</a:t>
            </a:r>
          </a:p>
        </p:txBody>
      </p:sp>
      <p:sp>
        <p:nvSpPr>
          <p:cNvPr name="AutoShape 8" id="8"/>
          <p:cNvSpPr/>
          <p:nvPr/>
        </p:nvSpPr>
        <p:spPr>
          <a:xfrm>
            <a:off x="8596610" y="3132829"/>
            <a:ext cx="54408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171635" y="1447089"/>
            <a:ext cx="723094" cy="1185400"/>
          </a:xfrm>
          <a:custGeom>
            <a:avLst/>
            <a:gdLst/>
            <a:ahLst/>
            <a:cxnLst/>
            <a:rect r="r" b="b" t="t" l="l"/>
            <a:pathLst>
              <a:path h="1185400" w="723094">
                <a:moveTo>
                  <a:pt x="0" y="0"/>
                </a:moveTo>
                <a:lnTo>
                  <a:pt x="723094" y="0"/>
                </a:lnTo>
                <a:lnTo>
                  <a:pt x="723094" y="1185399"/>
                </a:lnTo>
                <a:lnTo>
                  <a:pt x="0" y="1185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028700"/>
            <a:ext cx="5951119" cy="31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ow"/>
              </a:rPr>
              <a:t>Creative Portfolio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42337" y="3779797"/>
            <a:ext cx="5495165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TRAINING ALGORITMA SVM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42337" y="4379637"/>
            <a:ext cx="8563753" cy="125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Menginisialisasi model SVM (SVC) dengan kernel linier dan melatihnya menggunakan data pelatihan (clf.fit(x_train, y_train)).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64135" y="6330225"/>
            <a:ext cx="5495165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PREDIKSI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34870" y="6436559"/>
            <a:ext cx="10945161" cy="1417304"/>
            <a:chOff x="0" y="0"/>
            <a:chExt cx="3463078" cy="4484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63078" cy="448439"/>
            </a:xfrm>
            <a:custGeom>
              <a:avLst/>
              <a:gdLst/>
              <a:ahLst/>
              <a:cxnLst/>
              <a:rect r="r" b="b" t="t" l="l"/>
              <a:pathLst>
                <a:path h="448439" w="3463078">
                  <a:moveTo>
                    <a:pt x="0" y="0"/>
                  </a:moveTo>
                  <a:lnTo>
                    <a:pt x="3463078" y="0"/>
                  </a:lnTo>
                  <a:lnTo>
                    <a:pt x="3463078" y="448439"/>
                  </a:lnTo>
                  <a:lnTo>
                    <a:pt x="0" y="448439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3463078" cy="448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56671" y="6196875"/>
            <a:ext cx="11022956" cy="1507983"/>
          </a:xfrm>
          <a:custGeom>
            <a:avLst/>
            <a:gdLst/>
            <a:ahLst/>
            <a:cxnLst/>
            <a:rect r="r" b="b" t="t" l="l"/>
            <a:pathLst>
              <a:path h="1507983" w="11022956">
                <a:moveTo>
                  <a:pt x="0" y="0"/>
                </a:moveTo>
                <a:lnTo>
                  <a:pt x="11022956" y="0"/>
                </a:lnTo>
                <a:lnTo>
                  <a:pt x="11022956" y="1507983"/>
                </a:lnTo>
                <a:lnTo>
                  <a:pt x="0" y="1507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764135" y="6912766"/>
            <a:ext cx="5341956" cy="125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Predict: Untuk melakukan prediksi pada data test dan melakukan kalkulasi pada akurasi (accuracy)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42337" y="1358293"/>
            <a:ext cx="7056835" cy="177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2"/>
              </a:lnSpc>
              <a:spcBef>
                <a:spcPct val="0"/>
              </a:spcBef>
            </a:pPr>
            <a:r>
              <a:rPr lang="en-US" sz="6704">
                <a:solidFill>
                  <a:srgbClr val="FFFFFF"/>
                </a:solidFill>
                <a:latin typeface="Anton"/>
              </a:rPr>
              <a:t>MODEL IMPLEMENTATION</a:t>
            </a:r>
          </a:p>
        </p:txBody>
      </p:sp>
      <p:sp>
        <p:nvSpPr>
          <p:cNvPr name="AutoShape 3" id="3"/>
          <p:cNvSpPr/>
          <p:nvPr/>
        </p:nvSpPr>
        <p:spPr>
          <a:xfrm>
            <a:off x="8596610" y="3132829"/>
            <a:ext cx="54408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171635" y="1447089"/>
            <a:ext cx="723094" cy="1185400"/>
          </a:xfrm>
          <a:custGeom>
            <a:avLst/>
            <a:gdLst/>
            <a:ahLst/>
            <a:cxnLst/>
            <a:rect r="r" b="b" t="t" l="l"/>
            <a:pathLst>
              <a:path h="1185400" w="723094">
                <a:moveTo>
                  <a:pt x="0" y="0"/>
                </a:moveTo>
                <a:lnTo>
                  <a:pt x="723094" y="0"/>
                </a:lnTo>
                <a:lnTo>
                  <a:pt x="723094" y="1185399"/>
                </a:lnTo>
                <a:lnTo>
                  <a:pt x="0" y="1185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02227" y="3582989"/>
            <a:ext cx="9757289" cy="5459365"/>
            <a:chOff x="0" y="0"/>
            <a:chExt cx="3087232" cy="1727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87232" cy="1727358"/>
            </a:xfrm>
            <a:custGeom>
              <a:avLst/>
              <a:gdLst/>
              <a:ahLst/>
              <a:cxnLst/>
              <a:rect r="r" b="b" t="t" l="l"/>
              <a:pathLst>
                <a:path h="1727358" w="3087232">
                  <a:moveTo>
                    <a:pt x="0" y="0"/>
                  </a:moveTo>
                  <a:lnTo>
                    <a:pt x="3087232" y="0"/>
                  </a:lnTo>
                  <a:lnTo>
                    <a:pt x="3087232" y="1727358"/>
                  </a:lnTo>
                  <a:lnTo>
                    <a:pt x="0" y="1727358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087232" cy="1727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1525" y="3758620"/>
            <a:ext cx="9790094" cy="5509205"/>
          </a:xfrm>
          <a:custGeom>
            <a:avLst/>
            <a:gdLst/>
            <a:ahLst/>
            <a:cxnLst/>
            <a:rect r="r" b="b" t="t" l="l"/>
            <a:pathLst>
              <a:path h="5509205" w="9790094">
                <a:moveTo>
                  <a:pt x="0" y="0"/>
                </a:moveTo>
                <a:lnTo>
                  <a:pt x="9790094" y="0"/>
                </a:lnTo>
                <a:lnTo>
                  <a:pt x="9790094" y="5509205"/>
                </a:lnTo>
                <a:lnTo>
                  <a:pt x="0" y="5509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11" r="0" b="-331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5951119" cy="31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ow"/>
              </a:rPr>
              <a:t>Creative Portfolio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89759" y="3544889"/>
            <a:ext cx="5495165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CLASSIFICATION REPORT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89759" y="4144729"/>
            <a:ext cx="6369541" cy="168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Digunakan untuk dan menghasilkan laporan klasifikasi dari model dengan terperinci (classification_report).</a:t>
            </a:r>
          </a:p>
          <a:p>
            <a:pPr algn="just">
              <a:lnSpc>
                <a:spcPts val="3372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7786" y="7681635"/>
            <a:ext cx="6743414" cy="1091063"/>
            <a:chOff x="0" y="0"/>
            <a:chExt cx="1776043" cy="287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6043" cy="287358"/>
            </a:xfrm>
            <a:custGeom>
              <a:avLst/>
              <a:gdLst/>
              <a:ahLst/>
              <a:cxnLst/>
              <a:rect r="r" b="b" t="t" l="l"/>
              <a:pathLst>
                <a:path h="287358" w="1776043">
                  <a:moveTo>
                    <a:pt x="0" y="0"/>
                  </a:moveTo>
                  <a:lnTo>
                    <a:pt x="1776043" y="0"/>
                  </a:lnTo>
                  <a:lnTo>
                    <a:pt x="1776043" y="287358"/>
                  </a:lnTo>
                  <a:lnTo>
                    <a:pt x="0" y="287358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76043" cy="287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06435" y="3800799"/>
            <a:ext cx="5839562" cy="3347756"/>
            <a:chOff x="0" y="0"/>
            <a:chExt cx="1537992" cy="8817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7992" cy="881714"/>
            </a:xfrm>
            <a:custGeom>
              <a:avLst/>
              <a:gdLst/>
              <a:ahLst/>
              <a:cxnLst/>
              <a:rect r="r" b="b" t="t" l="l"/>
              <a:pathLst>
                <a:path h="881714" w="1537992">
                  <a:moveTo>
                    <a:pt x="0" y="0"/>
                  </a:moveTo>
                  <a:lnTo>
                    <a:pt x="1537992" y="0"/>
                  </a:lnTo>
                  <a:lnTo>
                    <a:pt x="1537992" y="881714"/>
                  </a:lnTo>
                  <a:lnTo>
                    <a:pt x="0" y="881714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537992" cy="881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49252" y="3764301"/>
            <a:ext cx="5954369" cy="3238433"/>
            <a:chOff x="0" y="0"/>
            <a:chExt cx="7939158" cy="431791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2896" t="0" r="2896" b="0"/>
            <a:stretch>
              <a:fillRect/>
            </a:stretch>
          </p:blipFill>
          <p:spPr>
            <a:xfrm flipH="false" flipV="false">
              <a:off x="0" y="0"/>
              <a:ext cx="7939158" cy="4317910"/>
            </a:xfrm>
            <a:prstGeom prst="rect">
              <a:avLst/>
            </a:prstGeom>
          </p:spPr>
        </p:pic>
      </p:grpSp>
      <p:sp>
        <p:nvSpPr>
          <p:cNvPr name="AutoShape 10" id="10"/>
          <p:cNvSpPr/>
          <p:nvPr/>
        </p:nvSpPr>
        <p:spPr>
          <a:xfrm>
            <a:off x="1833084" y="2876018"/>
            <a:ext cx="8661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83330" y="1499616"/>
            <a:ext cx="3955766" cy="132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2"/>
              </a:lnSpc>
              <a:spcBef>
                <a:spcPct val="0"/>
              </a:spcBef>
            </a:pPr>
            <a:r>
              <a:rPr lang="en-US" sz="9703">
                <a:solidFill>
                  <a:srgbClr val="FFFFFF"/>
                </a:solidFill>
                <a:latin typeface="Anton"/>
              </a:rPr>
              <a:t>SHAP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651170" y="1492283"/>
            <a:ext cx="723094" cy="1185400"/>
          </a:xfrm>
          <a:custGeom>
            <a:avLst/>
            <a:gdLst/>
            <a:ahLst/>
            <a:cxnLst/>
            <a:rect r="r" b="b" t="t" l="l"/>
            <a:pathLst>
              <a:path h="1185400" w="723094">
                <a:moveTo>
                  <a:pt x="0" y="0"/>
                </a:moveTo>
                <a:lnTo>
                  <a:pt x="723093" y="0"/>
                </a:lnTo>
                <a:lnTo>
                  <a:pt x="723093" y="1185399"/>
                </a:lnTo>
                <a:lnTo>
                  <a:pt x="0" y="1185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69817" y="7506945"/>
            <a:ext cx="6846065" cy="1141928"/>
            <a:chOff x="0" y="0"/>
            <a:chExt cx="9128086" cy="1522571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403" r="0" b="403"/>
            <a:stretch>
              <a:fillRect/>
            </a:stretch>
          </p:blipFill>
          <p:spPr>
            <a:xfrm flipH="false" flipV="false">
              <a:off x="0" y="0"/>
              <a:ext cx="9128086" cy="1522571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3330" y="3404783"/>
            <a:ext cx="8060670" cy="82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SHAP (SHAPLEY ADDITIVE EXPLANATIONS) ANALYSIS</a:t>
            </a:r>
          </a:p>
          <a:p>
            <a:pPr algn="just">
              <a:lnSpc>
                <a:spcPts val="337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83330" y="4074513"/>
            <a:ext cx="8563753" cy="210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"/>
              </a:rPr>
              <a:t>Menginisialisasi penjelasan SHAP (shap.KernelExplainer) untuk model SVM yang dilatih dan menghitung nilai SHAP untuk set pengujian. Nilai SHAP membantu menjelaskan keluaran model dengan menghitung kontribusi setiap fitur terhadap prediksi.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77311">
            <a:off x="-1749031" y="3690672"/>
            <a:ext cx="13943102" cy="12193877"/>
          </a:xfrm>
          <a:custGeom>
            <a:avLst/>
            <a:gdLst/>
            <a:ahLst/>
            <a:cxnLst/>
            <a:rect r="r" b="b" t="t" l="l"/>
            <a:pathLst>
              <a:path h="12193877" w="13943102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939289" y="1057275"/>
          <a:ext cx="9320011" cy="6332358"/>
        </p:xfrm>
        <a:graphic>
          <a:graphicData uri="http://schemas.openxmlformats.org/drawingml/2006/table">
            <a:tbl>
              <a:tblPr/>
              <a:tblGrid>
                <a:gridCol w="6540911"/>
                <a:gridCol w="2779099"/>
              </a:tblGrid>
              <a:tr h="105292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808"/>
                        </a:lnSpc>
                        <a:defRPr/>
                      </a:pPr>
                      <a:r>
                        <a:rPr lang="en-US" sz="2720">
                          <a:solidFill>
                            <a:srgbClr val="FFFFFF"/>
                          </a:solidFill>
                          <a:latin typeface="Telegraf"/>
                        </a:rPr>
                        <a:t>Introduction (Pendahuluan)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808"/>
                        </a:lnSpc>
                        <a:defRPr/>
                      </a:pPr>
                      <a:r>
                        <a:rPr lang="en-US" sz="2720">
                          <a:solidFill>
                            <a:srgbClr val="FFFFFF"/>
                          </a:solidFill>
                          <a:latin typeface="Telegraf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785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808"/>
                        </a:lnSpc>
                        <a:defRPr/>
                      </a:pPr>
                      <a:r>
                        <a:rPr lang="en-US" sz="2720">
                          <a:solidFill>
                            <a:srgbClr val="FFFFFF"/>
                          </a:solidFill>
                          <a:latin typeface="Telegraf"/>
                        </a:rPr>
                        <a:t>User Guidance (Cara Pemakaian)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808"/>
                        </a:lnSpc>
                        <a:defRPr/>
                      </a:pPr>
                      <a:r>
                        <a:rPr lang="en-US" sz="2720">
                          <a:solidFill>
                            <a:srgbClr val="FFFFFF"/>
                          </a:solidFill>
                          <a:latin typeface="Telegraf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292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808"/>
                        </a:lnSpc>
                        <a:defRPr/>
                      </a:pPr>
                      <a:r>
                        <a:rPr lang="en-US" sz="2720">
                          <a:solidFill>
                            <a:srgbClr val="FFFFFF"/>
                          </a:solidFill>
                          <a:latin typeface="Telegraf"/>
                        </a:rPr>
                        <a:t>Algorithm (Penjelasan Algoritma)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808"/>
                        </a:lnSpc>
                        <a:defRPr/>
                      </a:pPr>
                      <a:r>
                        <a:rPr lang="en-US" sz="2720">
                          <a:solidFill>
                            <a:srgbClr val="FFFFFF"/>
                          </a:solidFill>
                          <a:latin typeface="Telegraf Bold"/>
                        </a:rPr>
                        <a:t>10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292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808"/>
                        </a:lnSpc>
                        <a:defRPr/>
                      </a:pPr>
                      <a:r>
                        <a:rPr lang="en-US" sz="2720">
                          <a:solidFill>
                            <a:srgbClr val="FFFFFF"/>
                          </a:solidFill>
                          <a:latin typeface="Telegraf"/>
                        </a:rPr>
                        <a:t>Code Design (Desain Code)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808"/>
                        </a:lnSpc>
                        <a:defRPr/>
                      </a:pPr>
                      <a:r>
                        <a:rPr lang="en-US" sz="2720">
                          <a:solidFill>
                            <a:srgbClr val="FFFFFF"/>
                          </a:solidFill>
                          <a:latin typeface="Telegraf Bold"/>
                        </a:rPr>
                        <a:t>20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785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808"/>
                        </a:lnSpc>
                        <a:defRPr/>
                      </a:pPr>
                      <a:r>
                        <a:rPr lang="en-US" sz="2720">
                          <a:solidFill>
                            <a:srgbClr val="FFFFFF"/>
                          </a:solidFill>
                          <a:latin typeface="Telegraf"/>
                        </a:rPr>
                        <a:t>Percobaan Prediksi Bot Telegram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808"/>
                        </a:lnSpc>
                        <a:defRPr/>
                      </a:pPr>
                      <a:r>
                        <a:rPr lang="en-US" sz="2720">
                          <a:solidFill>
                            <a:srgbClr val="FFFFFF"/>
                          </a:solidFill>
                          <a:latin typeface="Telegraf Bold"/>
                        </a:rPr>
                        <a:t>24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785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808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808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77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4" id="4"/>
          <p:cNvSpPr/>
          <p:nvPr/>
        </p:nvSpPr>
        <p:spPr>
          <a:xfrm>
            <a:off x="7939289" y="2111787"/>
            <a:ext cx="685780" cy="0"/>
          </a:xfrm>
          <a:prstGeom prst="line">
            <a:avLst/>
          </a:prstGeom>
          <a:ln cap="rnd" w="57150">
            <a:solidFill>
              <a:srgbClr val="79D4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939289" y="3166298"/>
            <a:ext cx="685780" cy="0"/>
          </a:xfrm>
          <a:prstGeom prst="line">
            <a:avLst/>
          </a:prstGeom>
          <a:ln cap="rnd" w="57150">
            <a:solidFill>
              <a:srgbClr val="79D4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939289" y="4220810"/>
            <a:ext cx="685780" cy="0"/>
          </a:xfrm>
          <a:prstGeom prst="line">
            <a:avLst/>
          </a:prstGeom>
          <a:ln cap="rnd" w="57150">
            <a:solidFill>
              <a:srgbClr val="79D44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6910589" cy="1541032"/>
            <a:chOff x="0" y="0"/>
            <a:chExt cx="9214119" cy="205470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9214119" cy="176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9000">
                  <a:solidFill>
                    <a:srgbClr val="FFFFFF"/>
                  </a:solidFill>
                  <a:latin typeface="Telegraf"/>
                </a:rPr>
                <a:t>Agenda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0" y="1924759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7939289" y="5275322"/>
            <a:ext cx="685780" cy="0"/>
          </a:xfrm>
          <a:prstGeom prst="line">
            <a:avLst/>
          </a:prstGeom>
          <a:ln cap="rnd" w="57150">
            <a:solidFill>
              <a:srgbClr val="79D4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7939289" y="6329834"/>
            <a:ext cx="685780" cy="0"/>
          </a:xfrm>
          <a:prstGeom prst="line">
            <a:avLst/>
          </a:prstGeom>
          <a:ln cap="rnd" w="57150">
            <a:solidFill>
              <a:srgbClr val="79D44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3793" y="8520430"/>
            <a:ext cx="4340415" cy="1475741"/>
          </a:xfrm>
          <a:custGeom>
            <a:avLst/>
            <a:gdLst/>
            <a:ahLst/>
            <a:cxnLst/>
            <a:rect r="r" b="b" t="t" l="l"/>
            <a:pathLst>
              <a:path h="1475741" w="4340415">
                <a:moveTo>
                  <a:pt x="0" y="0"/>
                </a:moveTo>
                <a:lnTo>
                  <a:pt x="4340414" y="0"/>
                </a:lnTo>
                <a:lnTo>
                  <a:pt x="4340414" y="1475740"/>
                </a:lnTo>
                <a:lnTo>
                  <a:pt x="0" y="1475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5951119" cy="31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ow"/>
              </a:rPr>
              <a:t>Creative Portfolio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93647" y="3798429"/>
            <a:ext cx="10100707" cy="223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1"/>
              </a:lnSpc>
            </a:pPr>
            <a:r>
              <a:rPr lang="en-US" sz="11715">
                <a:solidFill>
                  <a:srgbClr val="FFFBF8"/>
                </a:solidFill>
                <a:latin typeface="Kollektif Italics"/>
              </a:rPr>
              <a:t>CODE DESIGN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6883" y="2757106"/>
            <a:ext cx="9443407" cy="3271502"/>
            <a:chOff x="0" y="0"/>
            <a:chExt cx="12591209" cy="436200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728" r="0" b="1728"/>
            <a:stretch>
              <a:fillRect/>
            </a:stretch>
          </p:blipFill>
          <p:spPr>
            <a:xfrm flipH="false" flipV="false">
              <a:off x="0" y="0"/>
              <a:ext cx="12591209" cy="436200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51146"/>
            <a:chOff x="0" y="0"/>
            <a:chExt cx="4816593" cy="1714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495"/>
            </a:xfrm>
            <a:custGeom>
              <a:avLst/>
              <a:gdLst/>
              <a:ahLst/>
              <a:cxnLst/>
              <a:rect r="r" b="b" t="t" l="l"/>
              <a:pathLst>
                <a:path h="1714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495"/>
                  </a:lnTo>
                  <a:lnTo>
                    <a:pt x="0" y="1714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4816593" cy="247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5396222">
            <a:off x="-4192673" y="5459548"/>
            <a:ext cx="9635860" cy="0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3707">
            <a:off x="625252" y="1095375"/>
            <a:ext cx="17662753" cy="0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630562" y="9808435"/>
            <a:ext cx="17662742" cy="19050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310464" y="3105855"/>
            <a:ext cx="6978294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310464" y="3944120"/>
            <a:ext cx="6978294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321051" y="3713396"/>
            <a:ext cx="6967691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321051" y="5599674"/>
            <a:ext cx="6967691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321051" y="3116443"/>
            <a:ext cx="0" cy="618128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321051" y="3954744"/>
            <a:ext cx="0" cy="1655518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8278171" y="3105855"/>
            <a:ext cx="0" cy="618128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8278171" y="3944156"/>
            <a:ext cx="10587" cy="1666105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746982" y="6647733"/>
            <a:ext cx="12223308" cy="2103396"/>
          </a:xfrm>
          <a:custGeom>
            <a:avLst/>
            <a:gdLst/>
            <a:ahLst/>
            <a:cxnLst/>
            <a:rect r="r" b="b" t="t" l="l"/>
            <a:pathLst>
              <a:path h="2103396" w="12223308">
                <a:moveTo>
                  <a:pt x="0" y="0"/>
                </a:moveTo>
                <a:lnTo>
                  <a:pt x="12223308" y="0"/>
                </a:lnTo>
                <a:lnTo>
                  <a:pt x="12223308" y="2103397"/>
                </a:lnTo>
                <a:lnTo>
                  <a:pt x="0" y="210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11040" y="4097582"/>
            <a:ext cx="6757606" cy="123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FFFBF8"/>
                </a:solidFill>
                <a:latin typeface="Trocchi"/>
              </a:rPr>
              <a:t>Pengimplementasian Code pada telegram bot, menggunakan skema yang sama dengan chatbot seleumnya dengan beberapa penambahan pada UI User </a:t>
            </a:r>
          </a:p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FFFBF8"/>
                </a:solidFill>
                <a:latin typeface="Trocchi"/>
              </a:rPr>
              <a:t>dan command untuk melakukan prediksi Diabetes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1040" y="3261293"/>
            <a:ext cx="6757606" cy="28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FFFBF8"/>
                </a:solidFill>
                <a:latin typeface="Trocchi"/>
              </a:rPr>
              <a:t>BOT TELEGRAM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1051" y="1459511"/>
            <a:ext cx="6967707" cy="15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14"/>
              </a:lnSpc>
            </a:pPr>
            <a:r>
              <a:rPr lang="en-US" sz="8081">
                <a:solidFill>
                  <a:srgbClr val="FFFBF8"/>
                </a:solidFill>
                <a:latin typeface="Kollektif Italics"/>
              </a:rPr>
              <a:t>CODE DESIGN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5947" y="1562100"/>
            <a:ext cx="9742053" cy="4818621"/>
            <a:chOff x="0" y="0"/>
            <a:chExt cx="12989403" cy="642482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34" r="0" b="734"/>
            <a:stretch>
              <a:fillRect/>
            </a:stretch>
          </p:blipFill>
          <p:spPr>
            <a:xfrm flipH="false" flipV="false">
              <a:off x="0" y="0"/>
              <a:ext cx="12989403" cy="642482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51146"/>
            <a:chOff x="0" y="0"/>
            <a:chExt cx="4816593" cy="1714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495"/>
            </a:xfrm>
            <a:custGeom>
              <a:avLst/>
              <a:gdLst/>
              <a:ahLst/>
              <a:cxnLst/>
              <a:rect r="r" b="b" t="t" l="l"/>
              <a:pathLst>
                <a:path h="1714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495"/>
                  </a:lnTo>
                  <a:lnTo>
                    <a:pt x="0" y="1714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4816593" cy="247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5396222">
            <a:off x="-4192673" y="5459548"/>
            <a:ext cx="9635860" cy="0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3707">
            <a:off x="625252" y="1095375"/>
            <a:ext cx="17662753" cy="0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707">
            <a:off x="625263" y="7273434"/>
            <a:ext cx="17662753" cy="0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299832" y="3125968"/>
            <a:ext cx="6978294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321051" y="3713396"/>
            <a:ext cx="6967691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321051" y="3116443"/>
            <a:ext cx="0" cy="618128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8278171" y="3105855"/>
            <a:ext cx="0" cy="618128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520565" y="3226320"/>
            <a:ext cx="6757606" cy="28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FFFBF8"/>
                </a:solidFill>
                <a:latin typeface="Trocchi"/>
              </a:rPr>
              <a:t>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0464" y="1507223"/>
            <a:ext cx="6967707" cy="15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14"/>
              </a:lnSpc>
            </a:pPr>
            <a:r>
              <a:rPr lang="en-US" sz="8081">
                <a:solidFill>
                  <a:srgbClr val="FFFBF8"/>
                </a:solidFill>
                <a:latin typeface="Kollektif Italics"/>
              </a:rPr>
              <a:t>CODE DESIGN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1299862" y="3934595"/>
            <a:ext cx="6978294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310449" y="5590113"/>
            <a:ext cx="6967691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299862" y="3945182"/>
            <a:ext cx="10587" cy="1655518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8267569" y="3934595"/>
            <a:ext cx="0" cy="1655518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500438" y="4135682"/>
            <a:ext cx="6757606" cy="916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FFFBF8"/>
                </a:solidFill>
                <a:latin typeface="Trocchi"/>
              </a:rPr>
              <a:t> </a:t>
            </a:r>
            <a:r>
              <a:rPr lang="en-US" sz="1778">
                <a:solidFill>
                  <a:srgbClr val="FFFBF8"/>
                </a:solidFill>
                <a:latin typeface="Trocchi"/>
              </a:rPr>
              <a:t>Untuk code dataset yang digunakan seperti berikut dengan beberpa fitur seperti Kehamilan,Glukkosa, Ketebalan Kulit, Insulin, BMi, DiabetespredgreeFunction Umur, Hasil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55547" y="1114425"/>
            <a:ext cx="8902038" cy="7718700"/>
            <a:chOff x="0" y="0"/>
            <a:chExt cx="11869384" cy="102916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49" t="0" r="449" b="0"/>
            <a:stretch>
              <a:fillRect/>
            </a:stretch>
          </p:blipFill>
          <p:spPr>
            <a:xfrm flipH="false" flipV="false">
              <a:off x="0" y="0"/>
              <a:ext cx="11869384" cy="102916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5396222">
            <a:off x="-4192673" y="5459548"/>
            <a:ext cx="9635860" cy="0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707">
            <a:off x="625252" y="1095375"/>
            <a:ext cx="17662753" cy="0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07">
            <a:off x="625263" y="7273434"/>
            <a:ext cx="17662753" cy="0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310464" y="3105855"/>
            <a:ext cx="6978294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310464" y="3944120"/>
            <a:ext cx="6978294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321051" y="3713396"/>
            <a:ext cx="6967691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321051" y="5599638"/>
            <a:ext cx="6967691" cy="10587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321051" y="3116443"/>
            <a:ext cx="0" cy="618128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310464" y="3954707"/>
            <a:ext cx="10587" cy="1655518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8278171" y="3105855"/>
            <a:ext cx="0" cy="618128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8278171" y="3944120"/>
            <a:ext cx="0" cy="1655518"/>
          </a:xfrm>
          <a:prstGeom prst="line">
            <a:avLst/>
          </a:prstGeom>
          <a:ln cap="flat" w="19050">
            <a:solidFill>
              <a:srgbClr val="FFFB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511040" y="4145207"/>
            <a:ext cx="6757606" cy="123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FFFBF8"/>
                </a:solidFill>
                <a:latin typeface="Trocchi"/>
              </a:rPr>
              <a:t>Ketika  menggunakan algortima svm dari dataset yang sudah di test mendapatkan akurasi sekitar 70% ini berakti data tersebut sudah bisa di gunakan dengan baiku untuk pembuatan model test nya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1040" y="3261293"/>
            <a:ext cx="6757606" cy="28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FFFBF8"/>
                </a:solidFill>
                <a:latin typeface="Trocchi"/>
              </a:rPr>
              <a:t>ALGORITMA SVM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1051" y="1459511"/>
            <a:ext cx="6967707" cy="15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14"/>
              </a:lnSpc>
            </a:pPr>
            <a:r>
              <a:rPr lang="en-US" sz="8081">
                <a:solidFill>
                  <a:srgbClr val="FFFBF8"/>
                </a:solidFill>
                <a:latin typeface="Kollektif Italics"/>
              </a:rPr>
              <a:t>CODE DESIGN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3793" y="8520430"/>
            <a:ext cx="4340415" cy="1475741"/>
          </a:xfrm>
          <a:custGeom>
            <a:avLst/>
            <a:gdLst/>
            <a:ahLst/>
            <a:cxnLst/>
            <a:rect r="r" b="b" t="t" l="l"/>
            <a:pathLst>
              <a:path h="1475741" w="4340415">
                <a:moveTo>
                  <a:pt x="0" y="0"/>
                </a:moveTo>
                <a:lnTo>
                  <a:pt x="4340414" y="0"/>
                </a:lnTo>
                <a:lnTo>
                  <a:pt x="4340414" y="1475740"/>
                </a:lnTo>
                <a:lnTo>
                  <a:pt x="0" y="1475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4379" y="4132895"/>
            <a:ext cx="10439243" cy="276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5"/>
              </a:lnSpc>
              <a:spcBef>
                <a:spcPct val="0"/>
              </a:spcBef>
            </a:pPr>
            <a:r>
              <a:rPr lang="en-US" sz="10380">
                <a:solidFill>
                  <a:srgbClr val="FFFFFF"/>
                </a:solidFill>
                <a:latin typeface="Anton"/>
              </a:rPr>
              <a:t>PERCOBAAN PREDIKSI BOT TELEGRAM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6250" y="-3154883"/>
            <a:ext cx="11098426" cy="16596766"/>
          </a:xfrm>
          <a:custGeom>
            <a:avLst/>
            <a:gdLst/>
            <a:ahLst/>
            <a:cxnLst/>
            <a:rect r="r" b="b" t="t" l="l"/>
            <a:pathLst>
              <a:path h="16596766" w="11098426">
                <a:moveTo>
                  <a:pt x="0" y="0"/>
                </a:moveTo>
                <a:lnTo>
                  <a:pt x="11098426" y="0"/>
                </a:lnTo>
                <a:lnTo>
                  <a:pt x="11098426" y="16596766"/>
                </a:lnTo>
                <a:lnTo>
                  <a:pt x="0" y="1659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6236" y="4283035"/>
            <a:ext cx="8171310" cy="4315652"/>
            <a:chOff x="0" y="0"/>
            <a:chExt cx="2152115" cy="11366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52115" cy="1136633"/>
            </a:xfrm>
            <a:custGeom>
              <a:avLst/>
              <a:gdLst/>
              <a:ahLst/>
              <a:cxnLst/>
              <a:rect r="r" b="b" t="t" l="l"/>
              <a:pathLst>
                <a:path h="1136633" w="2152115">
                  <a:moveTo>
                    <a:pt x="0" y="0"/>
                  </a:moveTo>
                  <a:lnTo>
                    <a:pt x="2152115" y="0"/>
                  </a:lnTo>
                  <a:lnTo>
                    <a:pt x="2152115" y="1136633"/>
                  </a:lnTo>
                  <a:lnTo>
                    <a:pt x="0" y="1136633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152115" cy="1136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0637363" y="3053726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4123437" y="0"/>
                </a:moveTo>
                <a:lnTo>
                  <a:pt x="0" y="0"/>
                </a:lnTo>
                <a:lnTo>
                  <a:pt x="0" y="97463"/>
                </a:lnTo>
                <a:lnTo>
                  <a:pt x="4123437" y="97463"/>
                </a:lnTo>
                <a:lnTo>
                  <a:pt x="41234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4676" y="4002888"/>
            <a:ext cx="8300274" cy="4404605"/>
          </a:xfrm>
          <a:custGeom>
            <a:avLst/>
            <a:gdLst/>
            <a:ahLst/>
            <a:cxnLst/>
            <a:rect r="r" b="b" t="t" l="l"/>
            <a:pathLst>
              <a:path h="4404605" w="8300274">
                <a:moveTo>
                  <a:pt x="0" y="0"/>
                </a:moveTo>
                <a:lnTo>
                  <a:pt x="8300274" y="0"/>
                </a:lnTo>
                <a:lnTo>
                  <a:pt x="8300274" y="4404605"/>
                </a:lnTo>
                <a:lnTo>
                  <a:pt x="0" y="440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36365" y="3826462"/>
            <a:ext cx="7414512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E7E7"/>
                </a:solidFill>
                <a:latin typeface="Telegraf"/>
              </a:rPr>
              <a:t>Pengguna memulai bot dengan perintah /start.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E7E7"/>
                </a:solidFill>
                <a:latin typeface="Telegraf"/>
              </a:rPr>
              <a:t>Bot menyambut pengguna dan memberikan instruksi untuk memasukkan data pasien dalam format tertentu.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E7E7"/>
                </a:solidFill>
                <a:latin typeface="Telegraf"/>
              </a:rPr>
              <a:t>Pengguna diarahkan untuk menekan tombol untuk memulai input data.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36365" y="1730593"/>
            <a:ext cx="6097787" cy="132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2"/>
              </a:lnSpc>
              <a:spcBef>
                <a:spcPct val="0"/>
              </a:spcBef>
            </a:pPr>
            <a:r>
              <a:rPr lang="en-US" sz="9703">
                <a:solidFill>
                  <a:srgbClr val="FFFFFF"/>
                </a:solidFill>
                <a:latin typeface="Anton"/>
              </a:rPr>
              <a:t>UJI COBA BOT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69661" y="3332164"/>
            <a:ext cx="5495165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/START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6250" y="-3154883"/>
            <a:ext cx="11098426" cy="16596766"/>
          </a:xfrm>
          <a:custGeom>
            <a:avLst/>
            <a:gdLst/>
            <a:ahLst/>
            <a:cxnLst/>
            <a:rect r="r" b="b" t="t" l="l"/>
            <a:pathLst>
              <a:path h="16596766" w="11098426">
                <a:moveTo>
                  <a:pt x="0" y="0"/>
                </a:moveTo>
                <a:lnTo>
                  <a:pt x="11098426" y="0"/>
                </a:lnTo>
                <a:lnTo>
                  <a:pt x="11098426" y="16596766"/>
                </a:lnTo>
                <a:lnTo>
                  <a:pt x="0" y="1659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6236" y="4620478"/>
            <a:ext cx="8171310" cy="3457745"/>
            <a:chOff x="0" y="0"/>
            <a:chExt cx="2152115" cy="9106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52115" cy="910682"/>
            </a:xfrm>
            <a:custGeom>
              <a:avLst/>
              <a:gdLst/>
              <a:ahLst/>
              <a:cxnLst/>
              <a:rect r="r" b="b" t="t" l="l"/>
              <a:pathLst>
                <a:path h="910682" w="2152115">
                  <a:moveTo>
                    <a:pt x="0" y="0"/>
                  </a:moveTo>
                  <a:lnTo>
                    <a:pt x="2152115" y="0"/>
                  </a:lnTo>
                  <a:lnTo>
                    <a:pt x="2152115" y="910682"/>
                  </a:lnTo>
                  <a:lnTo>
                    <a:pt x="0" y="910682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152115" cy="91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0637363" y="3053726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4123437" y="0"/>
                </a:moveTo>
                <a:lnTo>
                  <a:pt x="0" y="0"/>
                </a:lnTo>
                <a:lnTo>
                  <a:pt x="0" y="97463"/>
                </a:lnTo>
                <a:lnTo>
                  <a:pt x="4123437" y="97463"/>
                </a:lnTo>
                <a:lnTo>
                  <a:pt x="41234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4676" y="4298989"/>
            <a:ext cx="8300274" cy="3636044"/>
          </a:xfrm>
          <a:custGeom>
            <a:avLst/>
            <a:gdLst/>
            <a:ahLst/>
            <a:cxnLst/>
            <a:rect r="r" b="b" t="t" l="l"/>
            <a:pathLst>
              <a:path h="3636044" w="8300274">
                <a:moveTo>
                  <a:pt x="0" y="0"/>
                </a:moveTo>
                <a:lnTo>
                  <a:pt x="8300274" y="0"/>
                </a:lnTo>
                <a:lnTo>
                  <a:pt x="8300274" y="3636044"/>
                </a:lnTo>
                <a:lnTo>
                  <a:pt x="0" y="3636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36365" y="3788362"/>
            <a:ext cx="7414512" cy="336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E7E7"/>
                </a:solidFill>
                <a:latin typeface="Telegraf"/>
              </a:rPr>
              <a:t>Pengguna akan diminta memasukkan data pasien secara bertahap.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E7E7"/>
                </a:solidFill>
                <a:latin typeface="Telegraf"/>
              </a:rPr>
              <a:t>Bot menanyakan satu per satu nilai fitur yang diperlukan, seperti jumlah kehamilan, kadar glukosa, tekanan darah, ketebalan kulit, insulin, BMI, fungsi silsilah diabetes, dan umur.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E7E7"/>
                </a:solidFill>
                <a:latin typeface="Telegraf"/>
              </a:rPr>
              <a:t>Pengguna memasukkan nilai-nilai tersebut satu per satu sesuai permintaan bot.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36365" y="1730593"/>
            <a:ext cx="6097787" cy="132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2"/>
              </a:lnSpc>
              <a:spcBef>
                <a:spcPct val="0"/>
              </a:spcBef>
            </a:pPr>
            <a:r>
              <a:rPr lang="en-US" sz="9703">
                <a:solidFill>
                  <a:srgbClr val="FFFFFF"/>
                </a:solidFill>
                <a:latin typeface="Anton"/>
              </a:rPr>
              <a:t>UJI COBA BOT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69661" y="3332164"/>
            <a:ext cx="5495165" cy="4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408">
                <a:solidFill>
                  <a:srgbClr val="FFFFFF"/>
                </a:solidFill>
                <a:latin typeface="Now Medium"/>
              </a:rPr>
              <a:t>INPUT DATA PASIEN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6250" y="-3154883"/>
            <a:ext cx="11098426" cy="16596766"/>
          </a:xfrm>
          <a:custGeom>
            <a:avLst/>
            <a:gdLst/>
            <a:ahLst/>
            <a:cxnLst/>
            <a:rect r="r" b="b" t="t" l="l"/>
            <a:pathLst>
              <a:path h="16596766" w="11098426">
                <a:moveTo>
                  <a:pt x="0" y="0"/>
                </a:moveTo>
                <a:lnTo>
                  <a:pt x="11098426" y="0"/>
                </a:lnTo>
                <a:lnTo>
                  <a:pt x="11098426" y="16596766"/>
                </a:lnTo>
                <a:lnTo>
                  <a:pt x="0" y="1659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5867" y="1868389"/>
            <a:ext cx="7136992" cy="7234896"/>
            <a:chOff x="0" y="0"/>
            <a:chExt cx="1572753" cy="15943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2753" cy="1594328"/>
            </a:xfrm>
            <a:custGeom>
              <a:avLst/>
              <a:gdLst/>
              <a:ahLst/>
              <a:cxnLst/>
              <a:rect r="r" b="b" t="t" l="l"/>
              <a:pathLst>
                <a:path h="1594328" w="1572753">
                  <a:moveTo>
                    <a:pt x="0" y="0"/>
                  </a:moveTo>
                  <a:lnTo>
                    <a:pt x="1572753" y="0"/>
                  </a:lnTo>
                  <a:lnTo>
                    <a:pt x="1572753" y="1594328"/>
                  </a:lnTo>
                  <a:lnTo>
                    <a:pt x="0" y="1594328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572753" cy="159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0637363" y="3053726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4123437" y="0"/>
                </a:moveTo>
                <a:lnTo>
                  <a:pt x="0" y="0"/>
                </a:lnTo>
                <a:lnTo>
                  <a:pt x="0" y="97463"/>
                </a:lnTo>
                <a:lnTo>
                  <a:pt x="4123437" y="97463"/>
                </a:lnTo>
                <a:lnTo>
                  <a:pt x="41234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3909" y="1601914"/>
            <a:ext cx="7335748" cy="7306739"/>
          </a:xfrm>
          <a:custGeom>
            <a:avLst/>
            <a:gdLst/>
            <a:ahLst/>
            <a:cxnLst/>
            <a:rect r="r" b="b" t="t" l="l"/>
            <a:pathLst>
              <a:path h="7306739" w="7335748">
                <a:moveTo>
                  <a:pt x="0" y="0"/>
                </a:moveTo>
                <a:lnTo>
                  <a:pt x="7335748" y="0"/>
                </a:lnTo>
                <a:lnTo>
                  <a:pt x="7335748" y="7306739"/>
                </a:lnTo>
                <a:lnTo>
                  <a:pt x="0" y="7306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65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36365" y="3675064"/>
            <a:ext cx="7414512" cy="588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E7E7"/>
                </a:solidFill>
                <a:latin typeface="Telegraf"/>
              </a:rPr>
              <a:t>Setelah semua data dimasukkan, bot akan memproses data tersebut.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E7E7"/>
                </a:solidFill>
                <a:latin typeface="Telegraf"/>
              </a:rPr>
              <a:t>Data pengguna akan di-normalisasi dan digunakan untuk membuat prediksi menggunakan model SVM yang telah dilatih.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E7E7"/>
                </a:solidFill>
                <a:latin typeface="Telegraf"/>
              </a:rPr>
              <a:t>Bot memberikan hasil prediksi kepada pengguna, menyatakan apakah pasien kemungkinan positif atau negatif diabetes.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E7E7"/>
                </a:solidFill>
                <a:latin typeface="Telegraf"/>
              </a:rPr>
              <a:t>Bot juga dapat memberikan visualisasi dan penjelasan lebih lanjut tentang kontribusi setiap fitur terhadap prediksi menggunakan nilai SHAP.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4E7E7"/>
                </a:solidFill>
                <a:latin typeface="Telegraf"/>
              </a:rPr>
              <a:t>Grafik SHAP ditampilkan untuk memberikan wawasan lebih lanjut kepada pengguna tentang bagaimana model membuat prediksi tersebut.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36365" y="1730593"/>
            <a:ext cx="6097787" cy="132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2"/>
              </a:lnSpc>
              <a:spcBef>
                <a:spcPct val="0"/>
              </a:spcBef>
            </a:pPr>
            <a:r>
              <a:rPr lang="en-US" sz="9703">
                <a:solidFill>
                  <a:srgbClr val="FFFFFF"/>
                </a:solidFill>
                <a:latin typeface="Anton"/>
              </a:rPr>
              <a:t>UJI COBA BOT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69661" y="3322639"/>
            <a:ext cx="5495165" cy="39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2"/>
              </a:lnSpc>
            </a:pPr>
            <a:r>
              <a:rPr lang="en-US" sz="2308">
                <a:solidFill>
                  <a:srgbClr val="FFFFFF"/>
                </a:solidFill>
                <a:latin typeface="Now Medium"/>
              </a:rPr>
              <a:t>PROSES PREDIKSI DAN PROSES SHAP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7414" y="5627951"/>
            <a:ext cx="6013172" cy="142130"/>
          </a:xfrm>
          <a:custGeom>
            <a:avLst/>
            <a:gdLst/>
            <a:ahLst/>
            <a:cxnLst/>
            <a:rect r="r" b="b" t="t" l="l"/>
            <a:pathLst>
              <a:path h="142130" w="6013172">
                <a:moveTo>
                  <a:pt x="0" y="0"/>
                </a:moveTo>
                <a:lnTo>
                  <a:pt x="6013172" y="0"/>
                </a:lnTo>
                <a:lnTo>
                  <a:pt x="6013172" y="142129"/>
                </a:lnTo>
                <a:lnTo>
                  <a:pt x="0" y="142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03662" y="4090624"/>
            <a:ext cx="9680676" cy="1517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9"/>
              </a:lnSpc>
            </a:pPr>
            <a:r>
              <a:rPr lang="en-US" sz="10599">
                <a:solidFill>
                  <a:srgbClr val="FFFFFF"/>
                </a:solidFill>
                <a:latin typeface="Telegraf"/>
              </a:rPr>
              <a:t>TERIMAKASIH</a:t>
            </a:r>
          </a:p>
        </p:txBody>
      </p:sp>
      <p:grpSp>
        <p:nvGrpSpPr>
          <p:cNvPr name="Group 4" id="4"/>
          <p:cNvGrpSpPr/>
          <p:nvPr/>
        </p:nvGrpSpPr>
        <p:grpSpPr>
          <a:xfrm rot="-687650">
            <a:off x="-1472612" y="-1222080"/>
            <a:ext cx="3315704" cy="13984321"/>
            <a:chOff x="0" y="0"/>
            <a:chExt cx="4420939" cy="1864576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420939" cy="18645761"/>
              <a:chOff x="0" y="0"/>
              <a:chExt cx="642387" cy="27093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42387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42387">
                    <a:moveTo>
                      <a:pt x="0" y="0"/>
                    </a:moveTo>
                    <a:lnTo>
                      <a:pt x="642387" y="0"/>
                    </a:lnTo>
                    <a:lnTo>
                      <a:pt x="64238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47625"/>
                <a:ext cx="642387" cy="26617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91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849144" y="559917"/>
              <a:ext cx="2722651" cy="2722651"/>
            </a:xfrm>
            <a:custGeom>
              <a:avLst/>
              <a:gdLst/>
              <a:ahLst/>
              <a:cxnLst/>
              <a:rect r="r" b="b" t="t" l="l"/>
              <a:pathLst>
                <a:path h="2722651" w="2722651">
                  <a:moveTo>
                    <a:pt x="0" y="0"/>
                  </a:moveTo>
                  <a:lnTo>
                    <a:pt x="2722651" y="0"/>
                  </a:lnTo>
                  <a:lnTo>
                    <a:pt x="2722651" y="2722651"/>
                  </a:lnTo>
                  <a:lnTo>
                    <a:pt x="0" y="272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849144" y="3520572"/>
              <a:ext cx="2722651" cy="2722651"/>
            </a:xfrm>
            <a:custGeom>
              <a:avLst/>
              <a:gdLst/>
              <a:ahLst/>
              <a:cxnLst/>
              <a:rect r="r" b="b" t="t" l="l"/>
              <a:pathLst>
                <a:path h="2722651" w="2722651">
                  <a:moveTo>
                    <a:pt x="0" y="0"/>
                  </a:moveTo>
                  <a:lnTo>
                    <a:pt x="2722651" y="0"/>
                  </a:lnTo>
                  <a:lnTo>
                    <a:pt x="2722651" y="2722651"/>
                  </a:lnTo>
                  <a:lnTo>
                    <a:pt x="0" y="272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849144" y="6481227"/>
              <a:ext cx="2722651" cy="2722651"/>
            </a:xfrm>
            <a:custGeom>
              <a:avLst/>
              <a:gdLst/>
              <a:ahLst/>
              <a:cxnLst/>
              <a:rect r="r" b="b" t="t" l="l"/>
              <a:pathLst>
                <a:path h="2722651" w="2722651">
                  <a:moveTo>
                    <a:pt x="0" y="0"/>
                  </a:moveTo>
                  <a:lnTo>
                    <a:pt x="2722651" y="0"/>
                  </a:lnTo>
                  <a:lnTo>
                    <a:pt x="2722651" y="2722651"/>
                  </a:lnTo>
                  <a:lnTo>
                    <a:pt x="0" y="272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5400000">
              <a:off x="849144" y="9441883"/>
              <a:ext cx="2722651" cy="2722651"/>
            </a:xfrm>
            <a:custGeom>
              <a:avLst/>
              <a:gdLst/>
              <a:ahLst/>
              <a:cxnLst/>
              <a:rect r="r" b="b" t="t" l="l"/>
              <a:pathLst>
                <a:path h="2722651" w="2722651">
                  <a:moveTo>
                    <a:pt x="0" y="0"/>
                  </a:moveTo>
                  <a:lnTo>
                    <a:pt x="2722651" y="0"/>
                  </a:lnTo>
                  <a:lnTo>
                    <a:pt x="2722651" y="2722651"/>
                  </a:lnTo>
                  <a:lnTo>
                    <a:pt x="0" y="272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49144" y="12402538"/>
              <a:ext cx="2722651" cy="2722651"/>
            </a:xfrm>
            <a:custGeom>
              <a:avLst/>
              <a:gdLst/>
              <a:ahLst/>
              <a:cxnLst/>
              <a:rect r="r" b="b" t="t" l="l"/>
              <a:pathLst>
                <a:path h="2722651" w="2722651">
                  <a:moveTo>
                    <a:pt x="0" y="0"/>
                  </a:moveTo>
                  <a:lnTo>
                    <a:pt x="2722651" y="0"/>
                  </a:lnTo>
                  <a:lnTo>
                    <a:pt x="2722651" y="2722651"/>
                  </a:lnTo>
                  <a:lnTo>
                    <a:pt x="0" y="272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400000">
              <a:off x="849144" y="15363193"/>
              <a:ext cx="2722651" cy="2722651"/>
            </a:xfrm>
            <a:custGeom>
              <a:avLst/>
              <a:gdLst/>
              <a:ahLst/>
              <a:cxnLst/>
              <a:rect r="r" b="b" t="t" l="l"/>
              <a:pathLst>
                <a:path h="2722651" w="2722651">
                  <a:moveTo>
                    <a:pt x="0" y="0"/>
                  </a:moveTo>
                  <a:lnTo>
                    <a:pt x="2722651" y="0"/>
                  </a:lnTo>
                  <a:lnTo>
                    <a:pt x="2722651" y="2722651"/>
                  </a:lnTo>
                  <a:lnTo>
                    <a:pt x="0" y="272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1714836">
            <a:off x="16166751" y="-902878"/>
            <a:ext cx="2855419" cy="2852778"/>
          </a:xfrm>
          <a:custGeom>
            <a:avLst/>
            <a:gdLst/>
            <a:ahLst/>
            <a:cxnLst/>
            <a:rect r="r" b="b" t="t" l="l"/>
            <a:pathLst>
              <a:path h="2852778" w="2855419">
                <a:moveTo>
                  <a:pt x="0" y="0"/>
                </a:moveTo>
                <a:lnTo>
                  <a:pt x="2855419" y="0"/>
                </a:lnTo>
                <a:lnTo>
                  <a:pt x="2855419" y="2852778"/>
                </a:lnTo>
                <a:lnTo>
                  <a:pt x="0" y="2852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79136">
            <a:off x="5431513" y="4919961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3051" y="2739813"/>
            <a:ext cx="3802300" cy="5164415"/>
          </a:xfrm>
          <a:custGeom>
            <a:avLst/>
            <a:gdLst/>
            <a:ahLst/>
            <a:cxnLst/>
            <a:rect r="r" b="b" t="t" l="l"/>
            <a:pathLst>
              <a:path h="5164415" w="3802300">
                <a:moveTo>
                  <a:pt x="0" y="0"/>
                </a:moveTo>
                <a:lnTo>
                  <a:pt x="3802300" y="0"/>
                </a:lnTo>
                <a:lnTo>
                  <a:pt x="3802300" y="5164414"/>
                </a:lnTo>
                <a:lnTo>
                  <a:pt x="0" y="516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91516" y="4217812"/>
            <a:ext cx="10304968" cy="207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80"/>
              </a:lnSpc>
            </a:pPr>
            <a:r>
              <a:rPr lang="en-US" sz="15173">
                <a:solidFill>
                  <a:srgbClr val="FFFFFF"/>
                </a:solidFill>
                <a:latin typeface="Anton"/>
              </a:rPr>
              <a:t>INTRODUCTION</a:t>
            </a:r>
          </a:p>
        </p:txBody>
      </p:sp>
      <p:grpSp>
        <p:nvGrpSpPr>
          <p:cNvPr name="Group 5" id="5"/>
          <p:cNvGrpSpPr/>
          <p:nvPr/>
        </p:nvGrpSpPr>
        <p:grpSpPr>
          <a:xfrm rot="-5400000">
            <a:off x="14974910" y="6944618"/>
            <a:ext cx="4085508" cy="483272"/>
            <a:chOff x="0" y="0"/>
            <a:chExt cx="343564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35644" cy="406400"/>
            </a:xfrm>
            <a:custGeom>
              <a:avLst/>
              <a:gdLst/>
              <a:ahLst/>
              <a:cxnLst/>
              <a:rect r="r" b="b" t="t" l="l"/>
              <a:pathLst>
                <a:path h="406400" w="3435644">
                  <a:moveTo>
                    <a:pt x="3232444" y="0"/>
                  </a:moveTo>
                  <a:cubicBezTo>
                    <a:pt x="3344669" y="0"/>
                    <a:pt x="3435644" y="90976"/>
                    <a:pt x="3435644" y="203200"/>
                  </a:cubicBezTo>
                  <a:cubicBezTo>
                    <a:pt x="3435644" y="315424"/>
                    <a:pt x="3344669" y="406400"/>
                    <a:pt x="32324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9D44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43564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6028" y="4118577"/>
            <a:ext cx="499349" cy="818604"/>
          </a:xfrm>
          <a:custGeom>
            <a:avLst/>
            <a:gdLst/>
            <a:ahLst/>
            <a:cxnLst/>
            <a:rect r="r" b="b" t="t" l="l"/>
            <a:pathLst>
              <a:path h="818604" w="499349">
                <a:moveTo>
                  <a:pt x="0" y="0"/>
                </a:moveTo>
                <a:lnTo>
                  <a:pt x="499349" y="0"/>
                </a:lnTo>
                <a:lnTo>
                  <a:pt x="499349" y="818604"/>
                </a:lnTo>
                <a:lnTo>
                  <a:pt x="0" y="81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961599" y="-2782197"/>
            <a:ext cx="11098426" cy="16596766"/>
          </a:xfrm>
          <a:custGeom>
            <a:avLst/>
            <a:gdLst/>
            <a:ahLst/>
            <a:cxnLst/>
            <a:rect r="r" b="b" t="t" l="l"/>
            <a:pathLst>
              <a:path h="16596766" w="1109842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36365" y="778904"/>
            <a:ext cx="7023933" cy="8729191"/>
            <a:chOff x="0" y="0"/>
            <a:chExt cx="5108702" cy="63489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08702" cy="6348984"/>
            </a:xfrm>
            <a:custGeom>
              <a:avLst/>
              <a:gdLst/>
              <a:ahLst/>
              <a:cxnLst/>
              <a:rect r="r" b="b" t="t" l="l"/>
              <a:pathLst>
                <a:path h="6348984" w="5108702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637363" y="1028700"/>
            <a:ext cx="6621937" cy="8229600"/>
            <a:chOff x="0" y="0"/>
            <a:chExt cx="5108702" cy="63489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08702" cy="6348984"/>
            </a:xfrm>
            <a:custGeom>
              <a:avLst/>
              <a:gdLst/>
              <a:ahLst/>
              <a:cxnLst/>
              <a:rect r="r" b="b" t="t" l="l"/>
              <a:pathLst>
                <a:path h="6348984" w="5108702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blipFill>
              <a:blip r:embed="rId4"/>
              <a:stretch>
                <a:fillRect l="-43620" t="0" r="-436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00200"/>
            <a:ext cx="7414512" cy="6440686"/>
            <a:chOff x="0" y="0"/>
            <a:chExt cx="9886015" cy="858758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1925"/>
              <a:ext cx="9886015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9000">
                  <a:solidFill>
                    <a:srgbClr val="F4E7E7"/>
                  </a:solidFill>
                  <a:latin typeface="Anton"/>
                </a:rPr>
                <a:t>PENJELASAN IDE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315300" y="2389855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3004662"/>
              <a:ext cx="9886015" cy="5582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4E7E7"/>
                  </a:solidFill>
                  <a:latin typeface="Telegraf"/>
                </a:rPr>
                <a:t>Pasien pengidap diabetes di Indonesia tinggi, menjadi posisi 5 tertinggi di dunia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4E7E7"/>
                  </a:solidFill>
                  <a:latin typeface="Telegraf"/>
                </a:rPr>
                <a:t>Dataset sudah banyak didapatkan sehingga mudah untuk digunakan dalam training model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4E7E7"/>
                  </a:solidFill>
                  <a:latin typeface="Telegraf"/>
                </a:rPr>
                <a:t>Teknologi training data sudah maju sehingga dapat prediksi penyakit diabetes dengan mudah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4E7E7"/>
                  </a:solidFill>
                  <a:latin typeface="Telegraf"/>
                </a:rPr>
                <a:t>Dapat membantu dalam pencegahan sejak dini terhadap penyait diabetes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4E7E7"/>
                  </a:solidFill>
                  <a:latin typeface="Telegraf"/>
                </a:rPr>
                <a:t>Fitur yang ada dalam prediksi penyakit diabetes dapat dimengerti dengan baik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58088" y="-19050"/>
            <a:ext cx="0" cy="10306050"/>
          </a:xfrm>
          <a:prstGeom prst="line">
            <a:avLst/>
          </a:prstGeom>
          <a:ln cap="flat" w="38100">
            <a:solidFill>
              <a:srgbClr val="395D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-9740338" y="-3509609"/>
            <a:ext cx="11098426" cy="16596766"/>
          </a:xfrm>
          <a:custGeom>
            <a:avLst/>
            <a:gdLst/>
            <a:ahLst/>
            <a:cxnLst/>
            <a:rect r="r" b="b" t="t" l="l"/>
            <a:pathLst>
              <a:path h="16596766" w="11098426">
                <a:moveTo>
                  <a:pt x="11098426" y="0"/>
                </a:moveTo>
                <a:lnTo>
                  <a:pt x="0" y="0"/>
                </a:lnTo>
                <a:lnTo>
                  <a:pt x="0" y="16596767"/>
                </a:lnTo>
                <a:lnTo>
                  <a:pt x="11098426" y="16596767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10173">
            <a:off x="11052534" y="4337696"/>
            <a:ext cx="10978287" cy="6527091"/>
          </a:xfrm>
          <a:custGeom>
            <a:avLst/>
            <a:gdLst/>
            <a:ahLst/>
            <a:cxnLst/>
            <a:rect r="r" b="b" t="t" l="l"/>
            <a:pathLst>
              <a:path h="6527091" w="10978287">
                <a:moveTo>
                  <a:pt x="0" y="0"/>
                </a:moveTo>
                <a:lnTo>
                  <a:pt x="10978287" y="0"/>
                </a:lnTo>
                <a:lnTo>
                  <a:pt x="10978287" y="6527090"/>
                </a:lnTo>
                <a:lnTo>
                  <a:pt x="0" y="6527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6800" y="1190625"/>
            <a:ext cx="443530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TUJUAN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3000" y="2795065"/>
            <a:ext cx="13366777" cy="246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115" indent="-312557" lvl="1">
              <a:lnSpc>
                <a:spcPts val="3937"/>
              </a:lnSpc>
              <a:buFont typeface="Arial"/>
              <a:buChar char="•"/>
            </a:pPr>
            <a:r>
              <a:rPr lang="en-US" sz="2895" spc="69">
                <a:solidFill>
                  <a:srgbClr val="FFFFFF"/>
                </a:solidFill>
                <a:latin typeface="Now"/>
              </a:rPr>
              <a:t>Memngembangkan Diabetes Prediction yang terintegrasi dalam chatbot Telegram</a:t>
            </a:r>
          </a:p>
          <a:p>
            <a:pPr algn="l" marL="625115" indent="-312557" lvl="1">
              <a:lnSpc>
                <a:spcPts val="3937"/>
              </a:lnSpc>
              <a:buFont typeface="Arial"/>
              <a:buChar char="•"/>
            </a:pPr>
            <a:r>
              <a:rPr lang="en-US" sz="2895" spc="69">
                <a:solidFill>
                  <a:srgbClr val="FFFFFF"/>
                </a:solidFill>
                <a:latin typeface="Now"/>
              </a:rPr>
              <a:t>Mengimplementasikan Algoritma Secure Vector Machine dalam mengembangkan Diabetes Prediction</a:t>
            </a:r>
          </a:p>
          <a:p>
            <a:pPr algn="l" marL="0" indent="0" lvl="0">
              <a:lnSpc>
                <a:spcPts val="3937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76002" y="1248815"/>
            <a:ext cx="9135997" cy="115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8"/>
              </a:lnSpc>
              <a:spcBef>
                <a:spcPct val="0"/>
              </a:spcBef>
            </a:pPr>
            <a:r>
              <a:rPr lang="en-US" sz="8460">
                <a:solidFill>
                  <a:srgbClr val="FFFFFF"/>
                </a:solidFill>
                <a:latin typeface="Anton"/>
              </a:rPr>
              <a:t>MANFAAT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405445" y="1758631"/>
            <a:ext cx="3853855" cy="2769958"/>
          </a:xfrm>
          <a:custGeom>
            <a:avLst/>
            <a:gdLst/>
            <a:ahLst/>
            <a:cxnLst/>
            <a:rect r="r" b="b" t="t" l="l"/>
            <a:pathLst>
              <a:path h="2769958" w="3853855">
                <a:moveTo>
                  <a:pt x="0" y="0"/>
                </a:moveTo>
                <a:lnTo>
                  <a:pt x="3853855" y="0"/>
                </a:lnTo>
                <a:lnTo>
                  <a:pt x="3853855" y="2769958"/>
                </a:lnTo>
                <a:lnTo>
                  <a:pt x="0" y="276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4850" y="1758631"/>
            <a:ext cx="3853855" cy="2769958"/>
          </a:xfrm>
          <a:custGeom>
            <a:avLst/>
            <a:gdLst/>
            <a:ahLst/>
            <a:cxnLst/>
            <a:rect r="r" b="b" t="t" l="l"/>
            <a:pathLst>
              <a:path h="2769958" w="3853855">
                <a:moveTo>
                  <a:pt x="0" y="0"/>
                </a:moveTo>
                <a:lnTo>
                  <a:pt x="3853855" y="0"/>
                </a:lnTo>
                <a:lnTo>
                  <a:pt x="3853855" y="2769958"/>
                </a:lnTo>
                <a:lnTo>
                  <a:pt x="0" y="276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7419" y="4851521"/>
            <a:ext cx="16001881" cy="34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5115" indent="-312557" lvl="1">
              <a:lnSpc>
                <a:spcPts val="3937"/>
              </a:lnSpc>
              <a:buFont typeface="Arial"/>
              <a:buChar char="•"/>
            </a:pPr>
            <a:r>
              <a:rPr lang="en-US" sz="2895" spc="69">
                <a:solidFill>
                  <a:srgbClr val="FFFFFF"/>
                </a:solidFill>
                <a:latin typeface="Now"/>
              </a:rPr>
              <a:t>Mempermudah pengecekan diabetes dengan deteksi dini</a:t>
            </a:r>
          </a:p>
          <a:p>
            <a:pPr algn="just" marL="625115" indent="-312557" lvl="1">
              <a:lnSpc>
                <a:spcPts val="3937"/>
              </a:lnSpc>
              <a:buFont typeface="Arial"/>
              <a:buChar char="•"/>
            </a:pPr>
            <a:r>
              <a:rPr lang="en-US" sz="2895" spc="69">
                <a:solidFill>
                  <a:srgbClr val="FFFFFF"/>
                </a:solidFill>
                <a:latin typeface="Now"/>
              </a:rPr>
              <a:t>Dapat lebih personalisasi pemeriksaan terhadap penyakit diabetes sesuai data pengguna</a:t>
            </a:r>
          </a:p>
          <a:p>
            <a:pPr algn="just" marL="625115" indent="-312557" lvl="1">
              <a:lnSpc>
                <a:spcPts val="3937"/>
              </a:lnSpc>
              <a:buFont typeface="Arial"/>
              <a:buChar char="•"/>
            </a:pPr>
            <a:r>
              <a:rPr lang="en-US" sz="2895" spc="69">
                <a:solidFill>
                  <a:srgbClr val="FFFFFF"/>
                </a:solidFill>
                <a:latin typeface="Now"/>
              </a:rPr>
              <a:t>Memberikan optimasi sumber daya kesehatan pengguna</a:t>
            </a:r>
          </a:p>
          <a:p>
            <a:pPr algn="just" marL="625115" indent="-312557" lvl="1">
              <a:lnSpc>
                <a:spcPts val="3937"/>
              </a:lnSpc>
              <a:buFont typeface="Arial"/>
              <a:buChar char="•"/>
            </a:pPr>
            <a:r>
              <a:rPr lang="en-US" sz="2895" spc="69">
                <a:solidFill>
                  <a:srgbClr val="FFFFFF"/>
                </a:solidFill>
                <a:latin typeface="Now"/>
              </a:rPr>
              <a:t>Meningkatkan kualitas hidup</a:t>
            </a:r>
          </a:p>
          <a:p>
            <a:pPr algn="just" marL="625115" indent="-312557" lvl="1">
              <a:lnSpc>
                <a:spcPts val="3937"/>
              </a:lnSpc>
              <a:buFont typeface="Arial"/>
              <a:buChar char="•"/>
            </a:pPr>
            <a:r>
              <a:rPr lang="en-US" sz="2895" spc="69">
                <a:solidFill>
                  <a:srgbClr val="FFFFFF"/>
                </a:solidFill>
                <a:latin typeface="Now"/>
              </a:rPr>
              <a:t>Membantu mencegah komplikasi</a:t>
            </a:r>
          </a:p>
          <a:p>
            <a:pPr algn="just" marL="0" indent="0" lvl="0">
              <a:lnSpc>
                <a:spcPts val="3937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4784707" y="3143610"/>
            <a:ext cx="8718585" cy="0"/>
          </a:xfrm>
          <a:prstGeom prst="line">
            <a:avLst/>
          </a:prstGeom>
          <a:ln cap="flat" w="19050">
            <a:solidFill>
              <a:srgbClr val="79D4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-949730" y="9108627"/>
            <a:ext cx="12526109" cy="0"/>
          </a:xfrm>
          <a:prstGeom prst="line">
            <a:avLst/>
          </a:prstGeom>
          <a:ln cap="flat" w="19050">
            <a:solidFill>
              <a:srgbClr val="79D4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576379" y="9108627"/>
            <a:ext cx="7661351" cy="0"/>
          </a:xfrm>
          <a:prstGeom prst="line">
            <a:avLst/>
          </a:prstGeom>
          <a:ln cap="flat" w="19050">
            <a:solidFill>
              <a:srgbClr val="79D44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17919" y="4236662"/>
            <a:ext cx="75510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099078" y="3645410"/>
            <a:ext cx="10089845" cy="318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96"/>
              </a:lnSpc>
            </a:pPr>
            <a:r>
              <a:rPr lang="en-US" sz="11919">
                <a:solidFill>
                  <a:srgbClr val="79D447"/>
                </a:solidFill>
                <a:latin typeface="Anton"/>
              </a:rPr>
              <a:t>USER</a:t>
            </a:r>
          </a:p>
          <a:p>
            <a:pPr algn="l" marL="0" indent="0" lvl="0">
              <a:lnSpc>
                <a:spcPts val="12396"/>
              </a:lnSpc>
              <a:spcBef>
                <a:spcPct val="0"/>
              </a:spcBef>
            </a:pPr>
            <a:r>
              <a:rPr lang="en-US" sz="11919">
                <a:solidFill>
                  <a:srgbClr val="79D447"/>
                </a:solidFill>
                <a:latin typeface="Anton"/>
              </a:rPr>
              <a:t>GUIDANCE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901150" y="7503269"/>
            <a:ext cx="3802300" cy="5164415"/>
          </a:xfrm>
          <a:custGeom>
            <a:avLst/>
            <a:gdLst/>
            <a:ahLst/>
            <a:cxnLst/>
            <a:rect r="r" b="b" t="t" l="l"/>
            <a:pathLst>
              <a:path h="5164415" w="3802300">
                <a:moveTo>
                  <a:pt x="0" y="0"/>
                </a:moveTo>
                <a:lnTo>
                  <a:pt x="3802300" y="0"/>
                </a:lnTo>
                <a:lnTo>
                  <a:pt x="3802300" y="5164415"/>
                </a:lnTo>
                <a:lnTo>
                  <a:pt x="0" y="5164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1673731" y="4911389"/>
            <a:ext cx="4085508" cy="483272"/>
            <a:chOff x="0" y="0"/>
            <a:chExt cx="343564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35644" cy="406400"/>
            </a:xfrm>
            <a:custGeom>
              <a:avLst/>
              <a:gdLst/>
              <a:ahLst/>
              <a:cxnLst/>
              <a:rect r="r" b="b" t="t" l="l"/>
              <a:pathLst>
                <a:path h="406400" w="3435644">
                  <a:moveTo>
                    <a:pt x="3232444" y="0"/>
                  </a:moveTo>
                  <a:cubicBezTo>
                    <a:pt x="3344669" y="0"/>
                    <a:pt x="3435644" y="90976"/>
                    <a:pt x="3435644" y="203200"/>
                  </a:cubicBezTo>
                  <a:cubicBezTo>
                    <a:pt x="3435644" y="315424"/>
                    <a:pt x="3344669" y="406400"/>
                    <a:pt x="32324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9D44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343564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466811" y="2010811"/>
            <a:ext cx="499349" cy="818604"/>
          </a:xfrm>
          <a:custGeom>
            <a:avLst/>
            <a:gdLst/>
            <a:ahLst/>
            <a:cxnLst/>
            <a:rect r="r" b="b" t="t" l="l"/>
            <a:pathLst>
              <a:path h="818604" w="499349">
                <a:moveTo>
                  <a:pt x="0" y="0"/>
                </a:moveTo>
                <a:lnTo>
                  <a:pt x="499348" y="0"/>
                </a:lnTo>
                <a:lnTo>
                  <a:pt x="499348" y="818604"/>
                </a:lnTo>
                <a:lnTo>
                  <a:pt x="0" y="81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17919" y="4236662"/>
            <a:ext cx="75510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4000" y="2343911"/>
            <a:ext cx="8115300" cy="5569178"/>
            <a:chOff x="0" y="0"/>
            <a:chExt cx="2137363" cy="1466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1466780"/>
            </a:xfrm>
            <a:custGeom>
              <a:avLst/>
              <a:gdLst/>
              <a:ahLst/>
              <a:cxnLst/>
              <a:rect r="r" b="b" t="t" l="l"/>
              <a:pathLst>
                <a:path h="1466780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1466780"/>
                  </a:lnTo>
                  <a:lnTo>
                    <a:pt x="0" y="1466780"/>
                  </a:lnTo>
                  <a:close/>
                </a:path>
              </a:pathLst>
            </a:custGeom>
            <a:solidFill>
              <a:srgbClr val="79D44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37363" cy="1466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803393" y="2166738"/>
            <a:ext cx="8207982" cy="5469955"/>
          </a:xfrm>
          <a:custGeom>
            <a:avLst/>
            <a:gdLst/>
            <a:ahLst/>
            <a:cxnLst/>
            <a:rect r="r" b="b" t="t" l="l"/>
            <a:pathLst>
              <a:path h="5469955" w="8207982">
                <a:moveTo>
                  <a:pt x="0" y="0"/>
                </a:moveTo>
                <a:lnTo>
                  <a:pt x="8207982" y="0"/>
                </a:lnTo>
                <a:lnTo>
                  <a:pt x="8207982" y="5469956"/>
                </a:lnTo>
                <a:lnTo>
                  <a:pt x="0" y="546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0036" y="1684972"/>
            <a:ext cx="7680482" cy="243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6"/>
              </a:lnSpc>
            </a:pPr>
            <a:r>
              <a:rPr lang="en-US" sz="9073">
                <a:solidFill>
                  <a:srgbClr val="79D447"/>
                </a:solidFill>
                <a:latin typeface="Anton"/>
              </a:rPr>
              <a:t>USER</a:t>
            </a:r>
          </a:p>
          <a:p>
            <a:pPr algn="l" marL="0" indent="0" lvl="0">
              <a:lnSpc>
                <a:spcPts val="9436"/>
              </a:lnSpc>
              <a:spcBef>
                <a:spcPct val="0"/>
              </a:spcBef>
            </a:pPr>
            <a:r>
              <a:rPr lang="en-US" sz="9073">
                <a:solidFill>
                  <a:srgbClr val="79D447"/>
                </a:solidFill>
                <a:latin typeface="Anton"/>
              </a:rPr>
              <a:t>GUIDANCE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11" y="4881901"/>
            <a:ext cx="7161088" cy="432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897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Now"/>
              </a:rPr>
              <a:t>User diharuskan masuk chat kedalam telegram bot dengan username “CekDiabet_Bot”</a:t>
            </a:r>
          </a:p>
          <a:p>
            <a:pPr algn="l" marL="453390" indent="-226695" lvl="1">
              <a:lnSpc>
                <a:spcPts val="2897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Now"/>
              </a:rPr>
              <a:t>Pada chatbot terdapat beberapa command dan button yang dapat digunakan user:</a:t>
            </a:r>
          </a:p>
          <a:p>
            <a:pPr algn="l" marL="906780" indent="-302260" lvl="2">
              <a:lnSpc>
                <a:spcPts val="2897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Now"/>
              </a:rPr>
              <a:t>/start - Command awal bot</a:t>
            </a:r>
          </a:p>
          <a:p>
            <a:pPr algn="l" marL="906780" indent="-302260" lvl="2">
              <a:lnSpc>
                <a:spcPts val="2897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Now"/>
              </a:rPr>
              <a:t>/mulaiInputData - Melakukan Input data user yang akan di prediksi</a:t>
            </a:r>
          </a:p>
          <a:p>
            <a:pPr algn="l" marL="906780" indent="-302260" lvl="2">
              <a:lnSpc>
                <a:spcPts val="2897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Now"/>
              </a:rPr>
              <a:t>/tampilkanAkurasi - Memulai prediksi diabetes dari data user</a:t>
            </a:r>
          </a:p>
          <a:p>
            <a:pPr algn="l" marL="906780" indent="-302260" lvl="2">
              <a:lnSpc>
                <a:spcPts val="2897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Now"/>
              </a:rPr>
              <a:t>/tampilkanGrafikKorelasi - Untuk melaporkan pada team, jika bot bermasalah</a:t>
            </a:r>
          </a:p>
          <a:p>
            <a:pPr algn="l" marL="906780" indent="-302260" lvl="2">
              <a:lnSpc>
                <a:spcPts val="2897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Now"/>
              </a:rPr>
              <a:t>/help - Menampilkan instruksi penggunaan bot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8136" y="4297450"/>
            <a:ext cx="7161088" cy="31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2"/>
              </a:lnSpc>
              <a:spcBef>
                <a:spcPct val="0"/>
              </a:spcBef>
            </a:pPr>
            <a:r>
              <a:rPr lang="en-US" sz="2100" spc="50">
                <a:solidFill>
                  <a:srgbClr val="FFFFFF"/>
                </a:solidFill>
                <a:latin typeface="Now Bold"/>
              </a:rPr>
              <a:t>TATA CARA PEMAKAIAN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</a:rPr>
              <a:t>03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76002" y="2392624"/>
            <a:ext cx="9135997" cy="115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8"/>
              </a:lnSpc>
              <a:spcBef>
                <a:spcPct val="0"/>
              </a:spcBef>
            </a:pPr>
            <a:r>
              <a:rPr lang="en-US" sz="8460">
                <a:solidFill>
                  <a:srgbClr val="FFFFFF"/>
                </a:solidFill>
                <a:latin typeface="Anton"/>
              </a:rPr>
              <a:t>FLOWCHART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945684" y="4037336"/>
            <a:ext cx="3853855" cy="2769958"/>
          </a:xfrm>
          <a:custGeom>
            <a:avLst/>
            <a:gdLst/>
            <a:ahLst/>
            <a:cxnLst/>
            <a:rect r="r" b="b" t="t" l="l"/>
            <a:pathLst>
              <a:path h="2769958" w="3853855">
                <a:moveTo>
                  <a:pt x="0" y="0"/>
                </a:moveTo>
                <a:lnTo>
                  <a:pt x="3853854" y="0"/>
                </a:lnTo>
                <a:lnTo>
                  <a:pt x="3853854" y="2769958"/>
                </a:lnTo>
                <a:lnTo>
                  <a:pt x="0" y="276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8462" y="4037336"/>
            <a:ext cx="3853855" cy="2769958"/>
          </a:xfrm>
          <a:custGeom>
            <a:avLst/>
            <a:gdLst/>
            <a:ahLst/>
            <a:cxnLst/>
            <a:rect r="r" b="b" t="t" l="l"/>
            <a:pathLst>
              <a:path h="2769958" w="3853855">
                <a:moveTo>
                  <a:pt x="0" y="0"/>
                </a:moveTo>
                <a:lnTo>
                  <a:pt x="3853854" y="0"/>
                </a:lnTo>
                <a:lnTo>
                  <a:pt x="3853854" y="2769958"/>
                </a:lnTo>
                <a:lnTo>
                  <a:pt x="0" y="276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784707" y="5144669"/>
            <a:ext cx="8718585" cy="0"/>
          </a:xfrm>
          <a:prstGeom prst="line">
            <a:avLst/>
          </a:prstGeom>
          <a:ln cap="flat" w="19050">
            <a:solidFill>
              <a:srgbClr val="79D4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-949730" y="9108627"/>
            <a:ext cx="12526109" cy="0"/>
          </a:xfrm>
          <a:prstGeom prst="line">
            <a:avLst/>
          </a:prstGeom>
          <a:ln cap="flat" w="19050">
            <a:solidFill>
              <a:srgbClr val="79D4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576379" y="9108627"/>
            <a:ext cx="7661351" cy="0"/>
          </a:xfrm>
          <a:prstGeom prst="line">
            <a:avLst/>
          </a:prstGeom>
          <a:ln cap="flat" w="19050">
            <a:solidFill>
              <a:srgbClr val="79D4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415389" y="4567221"/>
            <a:ext cx="13457222" cy="1710189"/>
          </a:xfrm>
          <a:custGeom>
            <a:avLst/>
            <a:gdLst/>
            <a:ahLst/>
            <a:cxnLst/>
            <a:rect r="r" b="b" t="t" l="l"/>
            <a:pathLst>
              <a:path h="1710189" w="13457222">
                <a:moveTo>
                  <a:pt x="0" y="0"/>
                </a:moveTo>
                <a:lnTo>
                  <a:pt x="13457222" y="0"/>
                </a:lnTo>
                <a:lnTo>
                  <a:pt x="13457222" y="1710188"/>
                </a:lnTo>
                <a:lnTo>
                  <a:pt x="0" y="171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DAGA9TozWSg</dc:identifier>
  <dcterms:modified xsi:type="dcterms:W3CDTF">2011-08-01T06:04:30Z</dcterms:modified>
  <cp:revision>1</cp:revision>
  <dc:title>TIM.1_ML.KLASIFIKASI</dc:title>
</cp:coreProperties>
</file>